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06" r:id="rId1"/>
  </p:sldMasterIdLst>
  <p:notesMasterIdLst>
    <p:notesMasterId r:id="rId43"/>
  </p:notesMasterIdLst>
  <p:sldIdLst>
    <p:sldId id="328" r:id="rId2"/>
    <p:sldId id="579" r:id="rId3"/>
    <p:sldId id="580" r:id="rId4"/>
    <p:sldId id="581" r:id="rId5"/>
    <p:sldId id="582" r:id="rId6"/>
    <p:sldId id="583" r:id="rId7"/>
    <p:sldId id="584" r:id="rId8"/>
    <p:sldId id="585" r:id="rId9"/>
    <p:sldId id="586" r:id="rId10"/>
    <p:sldId id="587" r:id="rId11"/>
    <p:sldId id="588" r:id="rId12"/>
    <p:sldId id="589" r:id="rId13"/>
    <p:sldId id="590" r:id="rId14"/>
    <p:sldId id="591" r:id="rId15"/>
    <p:sldId id="592" r:id="rId16"/>
    <p:sldId id="593" r:id="rId17"/>
    <p:sldId id="594" r:id="rId18"/>
    <p:sldId id="595" r:id="rId19"/>
    <p:sldId id="596" r:id="rId20"/>
    <p:sldId id="597" r:id="rId21"/>
    <p:sldId id="598" r:id="rId22"/>
    <p:sldId id="599" r:id="rId23"/>
    <p:sldId id="600" r:id="rId24"/>
    <p:sldId id="601" r:id="rId25"/>
    <p:sldId id="602" r:id="rId26"/>
    <p:sldId id="603" r:id="rId27"/>
    <p:sldId id="604" r:id="rId28"/>
    <p:sldId id="605" r:id="rId29"/>
    <p:sldId id="606" r:id="rId30"/>
    <p:sldId id="607" r:id="rId31"/>
    <p:sldId id="608" r:id="rId32"/>
    <p:sldId id="609" r:id="rId33"/>
    <p:sldId id="610" r:id="rId34"/>
    <p:sldId id="611" r:id="rId35"/>
    <p:sldId id="612" r:id="rId36"/>
    <p:sldId id="613" r:id="rId37"/>
    <p:sldId id="614" r:id="rId38"/>
    <p:sldId id="615" r:id="rId39"/>
    <p:sldId id="616" r:id="rId40"/>
    <p:sldId id="618" r:id="rId41"/>
    <p:sldId id="619"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p:scale>
          <a:sx n="115" d="100"/>
          <a:sy n="115" d="100"/>
        </p:scale>
        <p:origin x="-102"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DC8E7D-FEB2-4C3C-A786-BDC40DA4DF12}" type="datetimeFigureOut">
              <a:rPr lang="en-US" smtClean="0"/>
              <a:t>2/12/2025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D819C1-B9AD-4584-81F5-A14295AA4521}" type="slidenum">
              <a:rPr lang="en-US" smtClean="0"/>
              <a:t>‹#›</a:t>
            </a:fld>
            <a:endParaRPr lang="en-US"/>
          </a:p>
        </p:txBody>
      </p:sp>
    </p:spTree>
    <p:extLst>
      <p:ext uri="{BB962C8B-B14F-4D97-AF65-F5344CB8AC3E}">
        <p14:creationId xmlns:p14="http://schemas.microsoft.com/office/powerpoint/2010/main" val="11908956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A57FF7E9-DE04-4EAC-BBA0-239B3671B0A6}" type="slidenum">
              <a:rPr lang="en-US" altLang="en-US" smtClean="0"/>
              <a:pPr/>
              <a:t>24</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ретко</a:t>
            </a:r>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5714CE4-DA1D-4BA2-BB29-515FDF0F56B1}" type="slidenum">
              <a:rPr lang="en-US"/>
              <a:pPr fontAlgn="base">
                <a:spcBef>
                  <a:spcPct val="0"/>
                </a:spcBef>
                <a:spcAft>
                  <a:spcPct val="0"/>
                </a:spcAft>
              </a:pPr>
              <a:t>39</a:t>
            </a:fld>
            <a:endParaRPr lang="en-US"/>
          </a:p>
        </p:txBody>
      </p:sp>
    </p:spTree>
    <p:extLst>
      <p:ext uri="{BB962C8B-B14F-4D97-AF65-F5344CB8AC3E}">
        <p14:creationId xmlns:p14="http://schemas.microsoft.com/office/powerpoint/2010/main" val="859513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AF88CA6-DAC1-42DD-8C4E-FBA97E221D8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2771FEA4-63AB-496F-BD1C-3DD04A2AE1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A1CB127D-C212-4F84-8D10-1141C48469AC}"/>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5" name="Footer Placeholder 4">
            <a:extLst>
              <a:ext uri="{FF2B5EF4-FFF2-40B4-BE49-F238E27FC236}">
                <a16:creationId xmlns="" xmlns:a16="http://schemas.microsoft.com/office/drawing/2014/main" id="{403AE9A2-6FB4-4BEB-A5F9-BCBAA04C1D9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 xmlns:a16="http://schemas.microsoft.com/office/drawing/2014/main" id="{F3072339-1DB9-41EB-B832-794E0160196C}"/>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96659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7729456-0CF7-4BE9-B130-94915D432F3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D7E06FD2-2682-45C1-B3D4-099F93576EB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F7CAF8EE-DD34-4590-A25F-25EA0FCCCBB0}"/>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5" name="Footer Placeholder 4">
            <a:extLst>
              <a:ext uri="{FF2B5EF4-FFF2-40B4-BE49-F238E27FC236}">
                <a16:creationId xmlns="" xmlns:a16="http://schemas.microsoft.com/office/drawing/2014/main" id="{B493D709-4184-41D2-A069-547028A3DC2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 xmlns:a16="http://schemas.microsoft.com/office/drawing/2014/main" id="{238FFA82-6E9C-4067-A10B-266F83F074D2}"/>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47677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8F98C202-4514-40D0-9E1F-177082BFD36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ABFC03A4-B774-4069-969B-ECF7F974FD8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C4DE6CF9-2A00-4E82-877D-D7E3FD08D517}"/>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5" name="Footer Placeholder 4">
            <a:extLst>
              <a:ext uri="{FF2B5EF4-FFF2-40B4-BE49-F238E27FC236}">
                <a16:creationId xmlns="" xmlns:a16="http://schemas.microsoft.com/office/drawing/2014/main" id="{60B3953C-4F99-4E50-B59B-085AA465E59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 xmlns:a16="http://schemas.microsoft.com/office/drawing/2014/main" id="{40E23AF2-E3E7-4A2A-8C69-FF8EB2AA6294}"/>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81761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9B66B5C-1148-483F-B940-F6AF5029617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80E3D247-E091-477B-9DFC-ADB39471586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6A8EAD59-F784-4958-95EA-ACBB56B76F06}"/>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5" name="Footer Placeholder 4">
            <a:extLst>
              <a:ext uri="{FF2B5EF4-FFF2-40B4-BE49-F238E27FC236}">
                <a16:creationId xmlns="" xmlns:a16="http://schemas.microsoft.com/office/drawing/2014/main" id="{5CBF8178-9147-43FC-8475-255FA99EB4B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 xmlns:a16="http://schemas.microsoft.com/office/drawing/2014/main" id="{6E31CC70-BD02-4729-9709-90A3A3587BC3}"/>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496035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79A9CA0-B912-4F94-9AFA-B148D6396E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DC0AB4A6-2548-41B6-A167-BA4A0A50476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5CE55F21-77D4-452E-8809-0821367C0FB5}"/>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5" name="Footer Placeholder 4">
            <a:extLst>
              <a:ext uri="{FF2B5EF4-FFF2-40B4-BE49-F238E27FC236}">
                <a16:creationId xmlns="" xmlns:a16="http://schemas.microsoft.com/office/drawing/2014/main" id="{F4EEAE5A-C333-4E27-97B1-17518557F12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 xmlns:a16="http://schemas.microsoft.com/office/drawing/2014/main" id="{D3687DEB-1120-44EE-9088-6066A96C4C91}"/>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45871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3CF7047-F8A2-49A5-BBBB-1BCC19EFC7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AF5CD8BE-53D4-4509-8524-D0D4733EE9C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85F1F8D6-0723-46C9-9581-93DBC77A6D5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5DF878B2-B43A-418E-B175-297CC269557A}"/>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6" name="Footer Placeholder 5">
            <a:extLst>
              <a:ext uri="{FF2B5EF4-FFF2-40B4-BE49-F238E27FC236}">
                <a16:creationId xmlns="" xmlns:a16="http://schemas.microsoft.com/office/drawing/2014/main" id="{A3BBACB8-37C6-4F14-B6B8-F0EB22A2CB7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 xmlns:a16="http://schemas.microsoft.com/office/drawing/2014/main" id="{EDBF357E-A6E6-4D33-9CE3-990F44472BD8}"/>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46139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72540BB-07A5-4072-B78E-4BAC94D9A03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321223F7-7510-4C75-86CD-E8FEA002881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68483E43-505E-4BF7-B964-629C3C1B5B8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55627D5C-7F8F-42DC-BB38-669F0A4D2C4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79FF59DC-5C4D-4A2C-8977-938EECC853E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42BC8C09-07DC-4A1A-9302-C27945E28F02}"/>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8" name="Footer Placeholder 7">
            <a:extLst>
              <a:ext uri="{FF2B5EF4-FFF2-40B4-BE49-F238E27FC236}">
                <a16:creationId xmlns="" xmlns:a16="http://schemas.microsoft.com/office/drawing/2014/main" id="{6BC1755C-0A08-416E-ABAA-BAA84FAA0AD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 xmlns:a16="http://schemas.microsoft.com/office/drawing/2014/main" id="{B1996AA4-814E-4D7D-976A-43CB5958D24C}"/>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7835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421C8B5-3BA5-4543-9827-58D70A79FDE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A40374F9-4E05-4781-AF70-177BC8F7E15E}"/>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4" name="Footer Placeholder 3">
            <a:extLst>
              <a:ext uri="{FF2B5EF4-FFF2-40B4-BE49-F238E27FC236}">
                <a16:creationId xmlns="" xmlns:a16="http://schemas.microsoft.com/office/drawing/2014/main" id="{E9CD831A-A3C4-4A44-BB97-26DA62053D62}"/>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 xmlns:a16="http://schemas.microsoft.com/office/drawing/2014/main" id="{BF6301F7-9C2A-406B-AD5E-CEA0DB12ADCD}"/>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32096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2D601D7D-1D73-4DCE-B12E-FFC57D2843C2}"/>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3" name="Footer Placeholder 2">
            <a:extLst>
              <a:ext uri="{FF2B5EF4-FFF2-40B4-BE49-F238E27FC236}">
                <a16:creationId xmlns="" xmlns:a16="http://schemas.microsoft.com/office/drawing/2014/main" id="{6A854BB2-F1F5-4E24-99AA-5513D8316FE7}"/>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 xmlns:a16="http://schemas.microsoft.com/office/drawing/2014/main" id="{AADAC1A7-E215-4B47-9C8F-6525C3DAD837}"/>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839921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6B10A7C-93E0-48FE-896D-C93643A27A7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9636EE90-4FC3-42B9-AAFF-23F28E94C28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9D5327EA-7F0F-47BC-80A9-1D9A97CBF9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DB3DFAC6-A212-4FF3-9C20-8DED366CAE78}"/>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6" name="Footer Placeholder 5">
            <a:extLst>
              <a:ext uri="{FF2B5EF4-FFF2-40B4-BE49-F238E27FC236}">
                <a16:creationId xmlns="" xmlns:a16="http://schemas.microsoft.com/office/drawing/2014/main" id="{AFD2CF30-5A48-40FD-8FFD-389234EDDF4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 xmlns:a16="http://schemas.microsoft.com/office/drawing/2014/main" id="{99BBC91B-8DE0-4496-A303-D6B5AB394F8E}"/>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738387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74740FF-697E-49E2-9C92-A213D2ABF5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9A79FF6B-3DE1-4F1C-9071-31DF97756F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7A4F17E7-FAE6-4275-B7BF-414A0BF366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BEBD256E-859C-4600-842D-DD7281CCA392}"/>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6" name="Footer Placeholder 5">
            <a:extLst>
              <a:ext uri="{FF2B5EF4-FFF2-40B4-BE49-F238E27FC236}">
                <a16:creationId xmlns="" xmlns:a16="http://schemas.microsoft.com/office/drawing/2014/main" id="{D386C7CE-2019-498C-B5BE-3D10A845FFF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 xmlns:a16="http://schemas.microsoft.com/office/drawing/2014/main" id="{868EF2A6-07CB-43AB-81AD-1E32E6315DAF}"/>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72419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F05762BF-9AF8-49F9-8550-C1A4A89DCB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B1AF8A92-2676-400C-BADD-BA581DC954A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0782A599-E35D-46B4-ABB3-093E7C81A0B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smtClean="0"/>
              <a:t>2/12/2025</a:t>
            </a:fld>
            <a:endParaRPr lang="en-US" dirty="0"/>
          </a:p>
        </p:txBody>
      </p:sp>
      <p:sp>
        <p:nvSpPr>
          <p:cNvPr id="5" name="Footer Placeholder 4">
            <a:extLst>
              <a:ext uri="{FF2B5EF4-FFF2-40B4-BE49-F238E27FC236}">
                <a16:creationId xmlns="" xmlns:a16="http://schemas.microsoft.com/office/drawing/2014/main" id="{0EF4F465-2503-4351-9C3F-437910753FE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 xmlns:a16="http://schemas.microsoft.com/office/drawing/2014/main" id="{1EC92A14-DF68-4D8B-9100-76C257BAFF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505407437"/>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A284321-F479-437E-B9C1-136C5F43119C}"/>
              </a:ext>
            </a:extLst>
          </p:cNvPr>
          <p:cNvSpPr>
            <a:spLocks noGrp="1"/>
          </p:cNvSpPr>
          <p:nvPr>
            <p:ph type="title"/>
          </p:nvPr>
        </p:nvSpPr>
        <p:spPr>
          <a:xfrm>
            <a:off x="792533" y="1571105"/>
            <a:ext cx="10515600" cy="2164094"/>
          </a:xfrm>
          <a:ln w="28575">
            <a:solidFill>
              <a:srgbClr val="C00000"/>
            </a:solidFill>
          </a:ln>
        </p:spPr>
        <p:txBody>
          <a:bodyPr>
            <a:noAutofit/>
          </a:bodyPr>
          <a:lstStyle/>
          <a:p>
            <a:r>
              <a:rPr lang="sr-Latn-RS" sz="4800" smtClean="0">
                <a:latin typeface="Times New Roman" panose="02020603050405020304" pitchFamily="18" charset="0"/>
                <a:cs typeface="Times New Roman" panose="02020603050405020304" pitchFamily="18" charset="0"/>
              </a:rPr>
              <a:t>1.</a:t>
            </a:r>
            <a:r>
              <a:rPr lang="en-US" sz="4800" smtClean="0">
                <a:latin typeface="Times New Roman" panose="02020603050405020304" pitchFamily="18" charset="0"/>
                <a:cs typeface="Times New Roman" panose="02020603050405020304" pitchFamily="18" charset="0"/>
              </a:rPr>
              <a:t> Peripheral </a:t>
            </a:r>
            <a:r>
              <a:rPr lang="en-US" sz="4800">
                <a:latin typeface="Times New Roman" panose="02020603050405020304" pitchFamily="18" charset="0"/>
                <a:cs typeface="Times New Roman" panose="02020603050405020304" pitchFamily="18" charset="0"/>
              </a:rPr>
              <a:t>paresis and paralysis of the facial nerve</a:t>
            </a:r>
            <a:r>
              <a:rPr lang="sr-Latn-RS" sz="4800" smtClean="0">
                <a:latin typeface="Times New Roman" panose="02020603050405020304" pitchFamily="18" charset="0"/>
                <a:cs typeface="Times New Roman" panose="02020603050405020304" pitchFamily="18" charset="0"/>
              </a:rPr>
              <a:t/>
            </a:r>
            <a:br>
              <a:rPr lang="sr-Latn-RS" sz="4800" smtClean="0">
                <a:latin typeface="Times New Roman" panose="02020603050405020304" pitchFamily="18" charset="0"/>
                <a:cs typeface="Times New Roman" panose="02020603050405020304" pitchFamily="18" charset="0"/>
              </a:rPr>
            </a:br>
            <a:r>
              <a:rPr lang="sr-Latn-RS" sz="4800" smtClean="0">
                <a:latin typeface="Times New Roman" panose="02020603050405020304" pitchFamily="18" charset="0"/>
                <a:cs typeface="Times New Roman" panose="02020603050405020304" pitchFamily="18" charset="0"/>
              </a:rPr>
              <a:t>2. </a:t>
            </a:r>
            <a:r>
              <a:rPr lang="en-US" sz="4800" smtClean="0">
                <a:latin typeface="Times New Roman" panose="02020603050405020304" pitchFamily="18" charset="0"/>
                <a:cs typeface="Times New Roman" panose="02020603050405020304" pitchFamily="18" charset="0"/>
              </a:rPr>
              <a:t>Inner ear disorders</a:t>
            </a:r>
            <a:endParaRPr lang="en-US"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94126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b="1" dirty="0">
                <a:latin typeface="Times New Roman" pitchFamily="18" charset="0"/>
                <a:cs typeface="Times New Roman" pitchFamily="18" charset="0"/>
              </a:rPr>
              <a:t>Medical history: </a:t>
            </a:r>
            <a:r>
              <a:rPr lang="en-US" dirty="0">
                <a:latin typeface="Times New Roman" pitchFamily="18" charset="0"/>
                <a:cs typeface="Times New Roman" pitchFamily="18" charset="0"/>
              </a:rPr>
              <a:t>ear diseases, injuries, neurological diseases, infectious diseases, tick bites, sarcoidosis, autoimmune diseases...</a:t>
            </a:r>
          </a:p>
          <a:p>
            <a:r>
              <a:rPr lang="en-US" b="1" dirty="0">
                <a:latin typeface="Times New Roman" pitchFamily="18" charset="0"/>
                <a:cs typeface="Times New Roman" pitchFamily="18" charset="0"/>
              </a:rPr>
              <a:t>Clinical examination:</a:t>
            </a:r>
          </a:p>
          <a:p>
            <a:r>
              <a:rPr lang="en-US" dirty="0">
                <a:latin typeface="Times New Roman" pitchFamily="18" charset="0"/>
                <a:cs typeface="Times New Roman" pitchFamily="18" charset="0"/>
              </a:rPr>
              <a:t>ENT examination (hearing and vestibular functions)</a:t>
            </a:r>
          </a:p>
          <a:p>
            <a:r>
              <a:rPr lang="en-US" dirty="0">
                <a:latin typeface="Times New Roman" pitchFamily="18" charset="0"/>
                <a:cs typeface="Times New Roman" pitchFamily="18" charset="0"/>
              </a:rPr>
              <a:t>Examination by a neurologist, </a:t>
            </a:r>
            <a:r>
              <a:rPr lang="en-US" dirty="0" smtClean="0">
                <a:latin typeface="Times New Roman" pitchFamily="18" charset="0"/>
                <a:cs typeface="Times New Roman" pitchFamily="18" charset="0"/>
              </a:rPr>
              <a:t>internal medicine </a:t>
            </a:r>
            <a:r>
              <a:rPr lang="en-US" dirty="0">
                <a:latin typeface="Times New Roman" pitchFamily="18" charset="0"/>
                <a:cs typeface="Times New Roman" pitchFamily="18" charset="0"/>
              </a:rPr>
              <a:t>physicians, infectious disease specialist, ophthalmologist (to prevent corneal damage), laboratory tests </a:t>
            </a:r>
            <a:r>
              <a:rPr lang="en-US" dirty="0" smtClean="0">
                <a:latin typeface="Times New Roman" pitchFamily="18" charset="0"/>
                <a:cs typeface="Times New Roman" pitchFamily="18" charset="0"/>
              </a:rPr>
              <a:t>(glycaemia)</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X-ray native image of pyramids according to </a:t>
            </a:r>
            <a:r>
              <a:rPr lang="en-US" dirty="0" err="1" smtClean="0">
                <a:latin typeface="Times New Roman" pitchFamily="18" charset="0"/>
                <a:cs typeface="Times New Roman" pitchFamily="18" charset="0"/>
              </a:rPr>
              <a:t>Stenvers</a:t>
            </a:r>
            <a:r>
              <a:rPr lang="en-US" dirty="0">
                <a:latin typeface="Times New Roman" pitchFamily="18" charset="0"/>
                <a:cs typeface="Times New Roman" pitchFamily="18" charset="0"/>
              </a:rPr>
              <a:t>, skull base according to Town or, if necessary, CT of the temporal bone and pontocerebellar angle.</a:t>
            </a:r>
          </a:p>
          <a:p>
            <a:r>
              <a:rPr lang="en-US" dirty="0">
                <a:latin typeface="Times New Roman" pitchFamily="18" charset="0"/>
                <a:cs typeface="Times New Roman" pitchFamily="18" charset="0"/>
              </a:rPr>
              <a:t>ECHO examination of the parotid region</a:t>
            </a:r>
          </a:p>
        </p:txBody>
      </p:sp>
      <p:sp>
        <p:nvSpPr>
          <p:cNvPr id="3" name="Title 2"/>
          <p:cNvSpPr>
            <a:spLocks noGrp="1"/>
          </p:cNvSpPr>
          <p:nvPr>
            <p:ph type="title"/>
          </p:nvPr>
        </p:nvSpPr>
        <p:spPr/>
        <p:txBody>
          <a:bodyPr/>
          <a:lstStyle/>
          <a:p>
            <a:r>
              <a:rPr lang="sr-Latn-RS" dirty="0" smtClean="0">
                <a:latin typeface="Times New Roman" pitchFamily="18" charset="0"/>
                <a:cs typeface="Times New Roman" pitchFamily="18" charset="0"/>
              </a:rPr>
              <a:t>DIAGNOSTIC PROCEDUR</a:t>
            </a:r>
            <a:r>
              <a:rPr lang="en-US" dirty="0" smtClean="0">
                <a:latin typeface="Times New Roman" pitchFamily="18" charset="0"/>
                <a:cs typeface="Times New Roman" pitchFamily="18" charset="0"/>
              </a:rPr>
              <a:t>E</a:t>
            </a:r>
            <a:r>
              <a:rPr lang="sr-Latn-RS" dirty="0" smtClean="0">
                <a:latin typeface="Times New Roman" pitchFamily="18" charset="0"/>
                <a:cs typeface="Times New Roman" pitchFamily="18" charset="0"/>
              </a:rPr>
              <a:t>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0421687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a:latin typeface="Times New Roman" pitchFamily="18" charset="0"/>
                <a:cs typeface="Times New Roman" pitchFamily="18" charset="0"/>
              </a:rPr>
              <a:t>Schirmer's</a:t>
            </a:r>
            <a:r>
              <a:rPr lang="en-US" dirty="0">
                <a:latin typeface="Times New Roman" pitchFamily="18" charset="0"/>
                <a:cs typeface="Times New Roman" pitchFamily="18" charset="0"/>
              </a:rPr>
              <a:t> test</a:t>
            </a:r>
          </a:p>
          <a:p>
            <a:r>
              <a:rPr lang="en-US" dirty="0">
                <a:latin typeface="Times New Roman" pitchFamily="18" charset="0"/>
                <a:cs typeface="Times New Roman" pitchFamily="18" charset="0"/>
              </a:rPr>
              <a:t>Stapedius reflex</a:t>
            </a:r>
          </a:p>
          <a:p>
            <a:r>
              <a:rPr lang="en-US" dirty="0" err="1">
                <a:latin typeface="Times New Roman" pitchFamily="18" charset="0"/>
                <a:cs typeface="Times New Roman" pitchFamily="18" charset="0"/>
              </a:rPr>
              <a:t>Gustatometry</a:t>
            </a:r>
            <a:endParaRPr lang="en-US" dirty="0"/>
          </a:p>
        </p:txBody>
      </p:sp>
      <p:sp>
        <p:nvSpPr>
          <p:cNvPr id="3" name="Title 2"/>
          <p:cNvSpPr>
            <a:spLocks noGrp="1"/>
          </p:cNvSpPr>
          <p:nvPr>
            <p:ph type="title"/>
          </p:nvPr>
        </p:nvSpPr>
        <p:spPr/>
        <p:txBody>
          <a:bodyPr>
            <a:normAutofit/>
          </a:bodyPr>
          <a:lstStyle/>
          <a:p>
            <a:r>
              <a:rPr lang="en-US" dirty="0" err="1">
                <a:latin typeface="Times New Roman" pitchFamily="18" charset="0"/>
                <a:cs typeface="Times New Roman" pitchFamily="18" charset="0"/>
              </a:rPr>
              <a:t>Topodiagnosis</a:t>
            </a:r>
            <a:r>
              <a:rPr lang="en-US" dirty="0">
                <a:latin typeface="Times New Roman" pitchFamily="18" charset="0"/>
                <a:cs typeface="Times New Roman" pitchFamily="18" charset="0"/>
              </a:rPr>
              <a:t> of the lesion site</a:t>
            </a:r>
          </a:p>
        </p:txBody>
      </p:sp>
    </p:spTree>
    <p:extLst>
      <p:ext uri="{BB962C8B-B14F-4D97-AF65-F5344CB8AC3E}">
        <p14:creationId xmlns:p14="http://schemas.microsoft.com/office/powerpoint/2010/main" val="22768919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Idiopathic, unilateral paralysis of unknown cause and without damage to other cranial nerves</a:t>
            </a:r>
          </a:p>
          <a:p>
            <a:r>
              <a:rPr lang="en-US" dirty="0">
                <a:latin typeface="Times New Roman" pitchFamily="18" charset="0"/>
                <a:cs typeface="Times New Roman" pitchFamily="18" charset="0"/>
              </a:rPr>
              <a:t>The most common form of all peripheral paralysis 75%</a:t>
            </a:r>
          </a:p>
          <a:p>
            <a:r>
              <a:rPr lang="en-US" dirty="0">
                <a:latin typeface="Times New Roman" pitchFamily="18" charset="0"/>
                <a:cs typeface="Times New Roman" pitchFamily="18" charset="0"/>
              </a:rPr>
              <a:t>It occurs in 20 per 100,000 inhabitants.</a:t>
            </a:r>
          </a:p>
          <a:p>
            <a:r>
              <a:rPr lang="en-US" dirty="0">
                <a:latin typeface="Times New Roman" pitchFamily="18" charset="0"/>
                <a:cs typeface="Times New Roman" pitchFamily="18" charset="0"/>
              </a:rPr>
              <a:t>Etiology: unknown cold, viral (herpes simplex)</a:t>
            </a:r>
          </a:p>
        </p:txBody>
      </p:sp>
      <p:sp>
        <p:nvSpPr>
          <p:cNvPr id="3" name="Title 2"/>
          <p:cNvSpPr>
            <a:spLocks noGrp="1"/>
          </p:cNvSpPr>
          <p:nvPr>
            <p:ph type="title"/>
          </p:nvPr>
        </p:nvSpPr>
        <p:spPr/>
        <p:txBody>
          <a:bodyPr>
            <a:normAutofit/>
          </a:bodyPr>
          <a:lstStyle/>
          <a:p>
            <a:r>
              <a:rPr lang="en-US" dirty="0">
                <a:latin typeface="Times New Roman" pitchFamily="18" charset="0"/>
                <a:cs typeface="Times New Roman" pitchFamily="18" charset="0"/>
              </a:rPr>
              <a:t>Bell's facial palsy or palsy </a:t>
            </a:r>
            <a:r>
              <a:rPr lang="en-US" i="1" dirty="0">
                <a:latin typeface="Times New Roman" pitchFamily="18" charset="0"/>
                <a:cs typeface="Times New Roman" pitchFamily="18" charset="0"/>
              </a:rPr>
              <a:t>a </a:t>
            </a:r>
            <a:r>
              <a:rPr lang="en-US" i="1" dirty="0" err="1">
                <a:latin typeface="Times New Roman" pitchFamily="18" charset="0"/>
                <a:cs typeface="Times New Roman" pitchFamily="18" charset="0"/>
              </a:rPr>
              <a:t>frigore</a:t>
            </a:r>
            <a:endParaRPr lang="en-US" i="1" dirty="0">
              <a:latin typeface="Times New Roman" pitchFamily="18" charset="0"/>
              <a:cs typeface="Times New Roman" pitchFamily="18" charset="0"/>
            </a:endParaRPr>
          </a:p>
        </p:txBody>
      </p:sp>
      <p:pic>
        <p:nvPicPr>
          <p:cNvPr id="4" name="Picture 8" descr="File0056"/>
          <p:cNvPicPr>
            <a:picLocks noChangeAspect="1" noChangeArrowheads="1"/>
          </p:cNvPicPr>
          <p:nvPr/>
        </p:nvPicPr>
        <p:blipFill>
          <a:blip r:embed="rId2" cstate="print"/>
          <a:srcRect/>
          <a:stretch>
            <a:fillRect/>
          </a:stretch>
        </p:blipFill>
        <p:spPr bwMode="auto">
          <a:xfrm>
            <a:off x="1727201" y="4191001"/>
            <a:ext cx="1989068" cy="2327275"/>
          </a:xfrm>
          <a:prstGeom prst="rect">
            <a:avLst/>
          </a:prstGeom>
          <a:noFill/>
          <a:ln w="28575">
            <a:solidFill>
              <a:srgbClr val="FFCCFF"/>
            </a:solidFill>
            <a:miter lim="800000"/>
            <a:headEnd/>
            <a:tailEnd/>
          </a:ln>
        </p:spPr>
      </p:pic>
      <p:pic>
        <p:nvPicPr>
          <p:cNvPr id="5" name="Picture 7" descr="File0054"/>
          <p:cNvPicPr>
            <a:picLocks noChangeAspect="1" noChangeArrowheads="1"/>
          </p:cNvPicPr>
          <p:nvPr/>
        </p:nvPicPr>
        <p:blipFill>
          <a:blip r:embed="rId3" cstate="print"/>
          <a:srcRect/>
          <a:stretch>
            <a:fillRect/>
          </a:stretch>
        </p:blipFill>
        <p:spPr bwMode="auto">
          <a:xfrm>
            <a:off x="4368801" y="3962401"/>
            <a:ext cx="2351617" cy="2752009"/>
          </a:xfrm>
          <a:prstGeom prst="rect">
            <a:avLst/>
          </a:prstGeom>
          <a:noFill/>
          <a:ln w="28575">
            <a:solidFill>
              <a:srgbClr val="FFCCFF"/>
            </a:solidFill>
            <a:miter lim="800000"/>
            <a:headEnd/>
            <a:tailEnd/>
          </a:ln>
        </p:spPr>
      </p:pic>
      <p:pic>
        <p:nvPicPr>
          <p:cNvPr id="6" name="Picture 6" descr="File0053"/>
          <p:cNvPicPr>
            <a:picLocks noChangeAspect="1" noChangeArrowheads="1"/>
          </p:cNvPicPr>
          <p:nvPr/>
        </p:nvPicPr>
        <p:blipFill>
          <a:blip r:embed="rId4" cstate="print"/>
          <a:srcRect/>
          <a:stretch>
            <a:fillRect/>
          </a:stretch>
        </p:blipFill>
        <p:spPr bwMode="auto">
          <a:xfrm>
            <a:off x="7010401" y="4114800"/>
            <a:ext cx="1700609" cy="2590800"/>
          </a:xfrm>
          <a:prstGeom prst="rect">
            <a:avLst/>
          </a:prstGeom>
          <a:noFill/>
          <a:ln w="28575">
            <a:solidFill>
              <a:srgbClr val="FFCCFF"/>
            </a:solidFill>
            <a:miter lim="800000"/>
            <a:headEnd/>
            <a:tailEnd/>
          </a:ln>
        </p:spPr>
      </p:pic>
      <p:pic>
        <p:nvPicPr>
          <p:cNvPr id="7" name="Picture 1029" descr="File0051"/>
          <p:cNvPicPr>
            <a:picLocks noChangeAspect="1" noChangeArrowheads="1"/>
          </p:cNvPicPr>
          <p:nvPr/>
        </p:nvPicPr>
        <p:blipFill>
          <a:blip r:embed="rId5" cstate="print"/>
          <a:srcRect/>
          <a:stretch>
            <a:fillRect/>
          </a:stretch>
        </p:blipFill>
        <p:spPr bwMode="auto">
          <a:xfrm>
            <a:off x="9144001" y="3962400"/>
            <a:ext cx="2129436" cy="2420938"/>
          </a:xfrm>
          <a:prstGeom prst="rect">
            <a:avLst/>
          </a:prstGeom>
          <a:noFill/>
          <a:ln w="28575">
            <a:solidFill>
              <a:srgbClr val="FFCCFF"/>
            </a:solidFill>
            <a:miter lim="800000"/>
            <a:headEnd/>
            <a:tailEnd/>
          </a:ln>
        </p:spPr>
      </p:pic>
      <p:sp>
        <p:nvSpPr>
          <p:cNvPr id="8" name="TextBox 7"/>
          <p:cNvSpPr txBox="1"/>
          <p:nvPr/>
        </p:nvSpPr>
        <p:spPr>
          <a:xfrm>
            <a:off x="7010401" y="6518276"/>
            <a:ext cx="1828800" cy="261610"/>
          </a:xfrm>
          <a:prstGeom prst="rect">
            <a:avLst/>
          </a:prstGeom>
          <a:solidFill>
            <a:schemeClr val="bg2">
              <a:lumMod val="50000"/>
            </a:schemeClr>
          </a:solidFill>
        </p:spPr>
        <p:txBody>
          <a:bodyPr wrap="square" rtlCol="0">
            <a:spAutoFit/>
          </a:bodyPr>
          <a:lstStyle/>
          <a:p>
            <a:pPr algn="ctr"/>
            <a:r>
              <a:rPr lang="en-US" sz="1100" dirty="0">
                <a:latin typeface="Times New Roman" pitchFamily="18" charset="0"/>
                <a:cs typeface="Times New Roman" pitchFamily="18" charset="0"/>
              </a:rPr>
              <a:t>Bilateral Bell's facial palsy </a:t>
            </a:r>
            <a:endParaRPr lang="en-US" sz="1100" dirty="0"/>
          </a:p>
        </p:txBody>
      </p:sp>
      <p:sp>
        <p:nvSpPr>
          <p:cNvPr id="9" name="TextBox 8"/>
          <p:cNvSpPr txBox="1"/>
          <p:nvPr/>
        </p:nvSpPr>
        <p:spPr>
          <a:xfrm>
            <a:off x="4334933" y="6443990"/>
            <a:ext cx="2416272" cy="261610"/>
          </a:xfrm>
          <a:prstGeom prst="rect">
            <a:avLst/>
          </a:prstGeom>
          <a:solidFill>
            <a:schemeClr val="bg2">
              <a:lumMod val="50000"/>
            </a:schemeClr>
          </a:solidFill>
        </p:spPr>
        <p:txBody>
          <a:bodyPr wrap="square" rtlCol="0">
            <a:spAutoFit/>
          </a:bodyPr>
          <a:lstStyle/>
          <a:p>
            <a:pPr algn="ctr"/>
            <a:r>
              <a:rPr lang="en-US" sz="1100" dirty="0" smtClean="0">
                <a:latin typeface="Times New Roman" pitchFamily="18" charset="0"/>
                <a:cs typeface="Times New Roman" pitchFamily="18" charset="0"/>
              </a:rPr>
              <a:t> </a:t>
            </a:r>
            <a:r>
              <a:rPr lang="en-US" sz="1100" dirty="0">
                <a:latin typeface="Times New Roman" pitchFamily="18" charset="0"/>
                <a:cs typeface="Times New Roman" pitchFamily="18" charset="0"/>
              </a:rPr>
              <a:t>Bell's facial palsy </a:t>
            </a:r>
            <a:endParaRPr lang="en-US" sz="1100" dirty="0"/>
          </a:p>
        </p:txBody>
      </p:sp>
      <p:sp>
        <p:nvSpPr>
          <p:cNvPr id="10" name="TextBox 9"/>
          <p:cNvSpPr txBox="1"/>
          <p:nvPr/>
        </p:nvSpPr>
        <p:spPr>
          <a:xfrm>
            <a:off x="1696412" y="6248401"/>
            <a:ext cx="2019856" cy="269875"/>
          </a:xfrm>
          <a:prstGeom prst="rect">
            <a:avLst/>
          </a:prstGeom>
          <a:solidFill>
            <a:schemeClr val="bg2">
              <a:lumMod val="50000"/>
            </a:schemeClr>
          </a:solidFill>
        </p:spPr>
        <p:txBody>
          <a:bodyPr wrap="square" rtlCol="0">
            <a:spAutoFit/>
          </a:bodyPr>
          <a:lstStyle/>
          <a:p>
            <a:pPr algn="ctr"/>
            <a:r>
              <a:rPr lang="en-US" sz="1100" dirty="0" smtClean="0">
                <a:latin typeface="Times New Roman" pitchFamily="18" charset="0"/>
                <a:cs typeface="Times New Roman" pitchFamily="18" charset="0"/>
              </a:rPr>
              <a:t> </a:t>
            </a:r>
            <a:r>
              <a:rPr lang="en-US" sz="1100" dirty="0">
                <a:latin typeface="Times New Roman" pitchFamily="18" charset="0"/>
                <a:cs typeface="Times New Roman" pitchFamily="18" charset="0"/>
              </a:rPr>
              <a:t>Bell's facial palsy </a:t>
            </a:r>
            <a:endParaRPr lang="en-US" sz="1100" dirty="0"/>
          </a:p>
        </p:txBody>
      </p:sp>
      <p:sp>
        <p:nvSpPr>
          <p:cNvPr id="11" name="TextBox 10"/>
          <p:cNvSpPr txBox="1"/>
          <p:nvPr/>
        </p:nvSpPr>
        <p:spPr>
          <a:xfrm>
            <a:off x="9144001" y="6139190"/>
            <a:ext cx="2129436" cy="261610"/>
          </a:xfrm>
          <a:prstGeom prst="rect">
            <a:avLst/>
          </a:prstGeom>
          <a:solidFill>
            <a:schemeClr val="bg2">
              <a:lumMod val="50000"/>
            </a:schemeClr>
          </a:solidFill>
        </p:spPr>
        <p:txBody>
          <a:bodyPr wrap="square" rtlCol="0">
            <a:spAutoFit/>
          </a:bodyPr>
          <a:lstStyle/>
          <a:p>
            <a:pPr algn="ctr"/>
            <a:r>
              <a:rPr lang="en-US" sz="1100" dirty="0" smtClean="0">
                <a:latin typeface="Times New Roman" pitchFamily="18" charset="0"/>
                <a:cs typeface="Times New Roman" pitchFamily="18" charset="0"/>
              </a:rPr>
              <a:t> </a:t>
            </a:r>
            <a:r>
              <a:rPr lang="en-US" sz="1100" dirty="0">
                <a:latin typeface="Times New Roman" pitchFamily="18" charset="0"/>
                <a:cs typeface="Times New Roman" pitchFamily="18" charset="0"/>
              </a:rPr>
              <a:t>Bell's facial palsy </a:t>
            </a:r>
            <a:endParaRPr lang="en-US" sz="1100" dirty="0"/>
          </a:p>
        </p:txBody>
      </p:sp>
    </p:spTree>
    <p:extLst>
      <p:ext uri="{BB962C8B-B14F-4D97-AF65-F5344CB8AC3E}">
        <p14:creationId xmlns:p14="http://schemas.microsoft.com/office/powerpoint/2010/main" val="3204657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Draft, wet hair, driving a car with the window open...</a:t>
            </a:r>
          </a:p>
          <a:p>
            <a:r>
              <a:rPr lang="en-US" dirty="0">
                <a:latin typeface="Times New Roman" pitchFamily="18" charset="0"/>
                <a:cs typeface="Times New Roman" pitchFamily="18" charset="0"/>
              </a:rPr>
              <a:t>It most often begins with </a:t>
            </a:r>
            <a:r>
              <a:rPr lang="en-US" dirty="0" err="1">
                <a:latin typeface="Times New Roman" pitchFamily="18" charset="0"/>
                <a:cs typeface="Times New Roman" pitchFamily="18" charset="0"/>
              </a:rPr>
              <a:t>retroauricular</a:t>
            </a:r>
            <a:r>
              <a:rPr lang="en-US" dirty="0">
                <a:latin typeface="Times New Roman" pitchFamily="18" charset="0"/>
                <a:cs typeface="Times New Roman" pitchFamily="18" charset="0"/>
              </a:rPr>
              <a:t> pain, which is followed by unilateral facial paralysis </a:t>
            </a:r>
            <a:r>
              <a:rPr lang="en-US" dirty="0" smtClean="0">
                <a:latin typeface="Times New Roman" pitchFamily="18" charset="0"/>
                <a:cs typeface="Times New Roman" pitchFamily="18" charset="0"/>
              </a:rPr>
              <a:t>(can’t </a:t>
            </a:r>
            <a:r>
              <a:rPr lang="en-US" dirty="0">
                <a:latin typeface="Times New Roman" pitchFamily="18" charset="0"/>
                <a:cs typeface="Times New Roman" pitchFamily="18" charset="0"/>
              </a:rPr>
              <a:t>close the eye, </a:t>
            </a:r>
            <a:r>
              <a:rPr lang="en-US" dirty="0" smtClean="0">
                <a:latin typeface="Times New Roman" pitchFamily="18" charset="0"/>
                <a:cs typeface="Times New Roman" pitchFamily="18" charset="0"/>
              </a:rPr>
              <a:t>can’t furrow </a:t>
            </a:r>
            <a:r>
              <a:rPr lang="en-US" dirty="0">
                <a:latin typeface="Times New Roman" pitchFamily="18" charset="0"/>
                <a:cs typeface="Times New Roman" pitchFamily="18" charset="0"/>
              </a:rPr>
              <a:t>the forehead, </a:t>
            </a:r>
            <a:r>
              <a:rPr lang="en-US" dirty="0" smtClean="0">
                <a:latin typeface="Times New Roman" pitchFamily="18" charset="0"/>
                <a:cs typeface="Times New Roman" pitchFamily="18" charset="0"/>
              </a:rPr>
              <a:t>can’t smile).</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Fast form 2-4 days</a:t>
            </a:r>
          </a:p>
          <a:p>
            <a:r>
              <a:rPr lang="en-US" dirty="0">
                <a:latin typeface="Times New Roman" pitchFamily="18" charset="0"/>
                <a:cs typeface="Times New Roman" pitchFamily="18" charset="0"/>
              </a:rPr>
              <a:t>The slow form of the disease takes about two weeks</a:t>
            </a:r>
          </a:p>
          <a:p>
            <a:r>
              <a:rPr lang="en-US" dirty="0" err="1">
                <a:latin typeface="Times New Roman" pitchFamily="18" charset="0"/>
                <a:cs typeface="Times New Roman" pitchFamily="18" charset="0"/>
              </a:rPr>
              <a:t>Hyperacusis</a:t>
            </a:r>
            <a:r>
              <a:rPr lang="en-US" dirty="0">
                <a:latin typeface="Times New Roman" pitchFamily="18" charset="0"/>
                <a:cs typeface="Times New Roman" pitchFamily="18" charset="0"/>
              </a:rPr>
              <a:t> (due to </a:t>
            </a:r>
            <a:r>
              <a:rPr lang="en-US" dirty="0" err="1">
                <a:latin typeface="Times New Roman" pitchFamily="18" charset="0"/>
                <a:cs typeface="Times New Roman" pitchFamily="18" charset="0"/>
              </a:rPr>
              <a:t>stapedial</a:t>
            </a:r>
            <a:r>
              <a:rPr lang="en-US" dirty="0">
                <a:latin typeface="Times New Roman" pitchFamily="18" charset="0"/>
                <a:cs typeface="Times New Roman" pitchFamily="18" charset="0"/>
              </a:rPr>
              <a:t> muscle paralysis)</a:t>
            </a:r>
          </a:p>
          <a:p>
            <a:r>
              <a:rPr lang="en-US" dirty="0">
                <a:latin typeface="Times New Roman" pitchFamily="18" charset="0"/>
                <a:cs typeface="Times New Roman" pitchFamily="18" charset="0"/>
              </a:rPr>
              <a:t>Eye problems (irritation and keratitis)</a:t>
            </a:r>
          </a:p>
        </p:txBody>
      </p:sp>
      <p:sp>
        <p:nvSpPr>
          <p:cNvPr id="3" name="Title 2"/>
          <p:cNvSpPr>
            <a:spLocks noGrp="1"/>
          </p:cNvSpPr>
          <p:nvPr>
            <p:ph type="title"/>
          </p:nvPr>
        </p:nvSpPr>
        <p:spPr/>
        <p:txBody>
          <a:bodyPr/>
          <a:lstStyle/>
          <a:p>
            <a:r>
              <a:rPr lang="sr-Latn-RS" dirty="0" err="1" smtClean="0"/>
              <a:t>Clinical</a:t>
            </a:r>
            <a:r>
              <a:rPr lang="sr-Latn-RS" dirty="0" smtClean="0"/>
              <a:t> </a:t>
            </a:r>
            <a:r>
              <a:rPr lang="sr-Latn-RS" dirty="0" err="1" smtClean="0"/>
              <a:t>presentation</a:t>
            </a:r>
            <a:r>
              <a:rPr lang="sr-Latn-RS" dirty="0" smtClean="0"/>
              <a:t>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0557236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latin typeface="Times New Roman" pitchFamily="18" charset="0"/>
                <a:cs typeface="Times New Roman" pitchFamily="18" charset="0"/>
              </a:rPr>
              <a:t>It is set when all </a:t>
            </a:r>
            <a:r>
              <a:rPr lang="en-US" dirty="0" smtClean="0">
                <a:latin typeface="Times New Roman" pitchFamily="18" charset="0"/>
                <a:cs typeface="Times New Roman" pitchFamily="18" charset="0"/>
              </a:rPr>
              <a:t>other possible </a:t>
            </a:r>
            <a:r>
              <a:rPr lang="en-US" dirty="0">
                <a:latin typeface="Times New Roman" pitchFamily="18" charset="0"/>
                <a:cs typeface="Times New Roman" pitchFamily="18" charset="0"/>
              </a:rPr>
              <a:t>causes have been ruled out</a:t>
            </a:r>
          </a:p>
          <a:p>
            <a:r>
              <a:rPr lang="en-US" dirty="0">
                <a:latin typeface="Times New Roman" pitchFamily="18" charset="0"/>
                <a:cs typeface="Times New Roman" pitchFamily="18" charset="0"/>
              </a:rPr>
              <a:t>Complications: damage to the cornea</a:t>
            </a:r>
          </a:p>
          <a:p>
            <a:r>
              <a:rPr lang="en-US" dirty="0">
                <a:latin typeface="Times New Roman" pitchFamily="18" charset="0"/>
                <a:cs typeface="Times New Roman" pitchFamily="18" charset="0"/>
              </a:rPr>
              <a:t> The clinical course of recovery from the disease is seen </a:t>
            </a:r>
            <a:r>
              <a:rPr lang="en-US" dirty="0" smtClean="0">
                <a:latin typeface="Times New Roman" pitchFamily="18" charset="0"/>
                <a:cs typeface="Times New Roman" pitchFamily="18" charset="0"/>
              </a:rPr>
              <a:t>after 1 </a:t>
            </a:r>
            <a:r>
              <a:rPr lang="en-US" dirty="0">
                <a:latin typeface="Times New Roman" pitchFamily="18" charset="0"/>
                <a:cs typeface="Times New Roman" pitchFamily="18" charset="0"/>
              </a:rPr>
              <a:t>-2 months</a:t>
            </a:r>
          </a:p>
          <a:p>
            <a:r>
              <a:rPr lang="en-US" dirty="0">
                <a:latin typeface="Times New Roman" pitchFamily="18" charset="0"/>
                <a:cs typeface="Times New Roman" pitchFamily="18" charset="0"/>
              </a:rPr>
              <a:t>Therapy: antiviral, vitamin</a:t>
            </a:r>
            <a:r>
              <a:rPr lang="en-US">
                <a:latin typeface="Times New Roman" pitchFamily="18" charset="0"/>
                <a:cs typeface="Times New Roman" pitchFamily="18" charset="0"/>
              </a:rPr>
              <a:t>, vasodilators </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corticosteroids, physical therapy</a:t>
            </a:r>
          </a:p>
          <a:p>
            <a:r>
              <a:rPr lang="en-US" dirty="0">
                <a:latin typeface="Times New Roman" pitchFamily="18" charset="0"/>
                <a:cs typeface="Times New Roman" pitchFamily="18" charset="0"/>
              </a:rPr>
              <a:t>Decompression of the facial nerve by the </a:t>
            </a:r>
            <a:r>
              <a:rPr lang="en-US" dirty="0" err="1">
                <a:latin typeface="Times New Roman" pitchFamily="18" charset="0"/>
                <a:cs typeface="Times New Roman" pitchFamily="18" charset="0"/>
              </a:rPr>
              <a:t>transtemporal</a:t>
            </a:r>
            <a:r>
              <a:rPr lang="en-US" dirty="0">
                <a:latin typeface="Times New Roman" pitchFamily="18" charset="0"/>
                <a:cs typeface="Times New Roman" pitchFamily="18" charset="0"/>
              </a:rPr>
              <a:t> route, in case there is no recovery two months after the onset of the disease.</a:t>
            </a:r>
          </a:p>
        </p:txBody>
      </p:sp>
      <p:sp>
        <p:nvSpPr>
          <p:cNvPr id="3" name="Title 2"/>
          <p:cNvSpPr>
            <a:spLocks noGrp="1"/>
          </p:cNvSpPr>
          <p:nvPr>
            <p:ph type="title"/>
          </p:nvPr>
        </p:nvSpPr>
        <p:spPr/>
        <p:txBody>
          <a:bodyPr/>
          <a:lstStyle/>
          <a:p>
            <a:r>
              <a:rPr lang="sr-Latn-RS" dirty="0" err="1" smtClean="0">
                <a:latin typeface="Times New Roman" pitchFamily="18" charset="0"/>
                <a:cs typeface="Times New Roman" pitchFamily="18" charset="0"/>
              </a:rPr>
              <a:t>Diagnosis</a:t>
            </a:r>
            <a:r>
              <a:rPr lang="sr-Latn-RS" dirty="0" smtClean="0">
                <a:latin typeface="Times New Roman" pitchFamily="18" charset="0"/>
                <a:cs typeface="Times New Roman" pitchFamily="18" charset="0"/>
              </a:rPr>
              <a:t> </a:t>
            </a:r>
            <a:r>
              <a:rPr lang="sr-Latn-RS" dirty="0" err="1" smtClean="0">
                <a:latin typeface="Times New Roman" pitchFamily="18" charset="0"/>
                <a:cs typeface="Times New Roman" pitchFamily="18" charset="0"/>
              </a:rPr>
              <a:t>of</a:t>
            </a:r>
            <a:r>
              <a:rPr lang="sr-Latn-RS" dirty="0" smtClean="0">
                <a:latin typeface="Times New Roman" pitchFamily="18" charset="0"/>
                <a:cs typeface="Times New Roman" pitchFamily="18" charset="0"/>
              </a:rPr>
              <a:t> </a:t>
            </a:r>
            <a:r>
              <a:rPr lang="sr-Latn-RS" dirty="0" err="1" smtClean="0">
                <a:latin typeface="Times New Roman" pitchFamily="18" charset="0"/>
                <a:cs typeface="Times New Roman" pitchFamily="18" charset="0"/>
              </a:rPr>
              <a:t>Bell’s</a:t>
            </a:r>
            <a:r>
              <a:rPr lang="sr-Latn-RS" dirty="0" smtClean="0">
                <a:latin typeface="Times New Roman" pitchFamily="18" charset="0"/>
                <a:cs typeface="Times New Roman" pitchFamily="18" charset="0"/>
              </a:rPr>
              <a:t> </a:t>
            </a:r>
            <a:r>
              <a:rPr lang="sr-Latn-RS" dirty="0" err="1" smtClean="0">
                <a:latin typeface="Times New Roman" pitchFamily="18" charset="0"/>
                <a:cs typeface="Times New Roman" pitchFamily="18" charset="0"/>
              </a:rPr>
              <a:t>palsy</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5041352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Recurrence of idiopathic peripheral paralysis occurs in about 5% of cases</a:t>
            </a:r>
          </a:p>
          <a:p>
            <a:r>
              <a:rPr lang="sr-Latn-RS" dirty="0" smtClean="0">
                <a:latin typeface="Times New Roman" pitchFamily="18" charset="0"/>
                <a:cs typeface="Times New Roman" pitchFamily="18" charset="0"/>
              </a:rPr>
              <a:t>A </a:t>
            </a:r>
            <a:r>
              <a:rPr lang="sr-Latn-RS" dirty="0" err="1" smtClean="0">
                <a:latin typeface="Times New Roman" pitchFamily="18" charset="0"/>
                <a:cs typeface="Times New Roman" pitchFamily="18" charset="0"/>
              </a:rPr>
              <a:t>symptom</a:t>
            </a:r>
            <a:r>
              <a:rPr lang="sr-Latn-RS" dirty="0" smtClean="0">
                <a:latin typeface="Times New Roman" pitchFamily="18" charset="0"/>
                <a:cs typeface="Times New Roman" pitchFamily="18" charset="0"/>
              </a:rPr>
              <a:t> </a:t>
            </a:r>
            <a:r>
              <a:rPr lang="sr-Latn-RS" dirty="0" err="1" smtClean="0">
                <a:latin typeface="Times New Roman" pitchFamily="18" charset="0"/>
                <a:cs typeface="Times New Roman" pitchFamily="18" charset="0"/>
              </a:rPr>
              <a:t>of</a:t>
            </a:r>
            <a:r>
              <a:rPr lang="en-US" dirty="0" smtClean="0">
                <a:latin typeface="Times New Roman" pitchFamily="18" charset="0"/>
                <a:cs typeface="Times New Roman" pitchFamily="18" charset="0"/>
              </a:rPr>
              <a:t> </a:t>
            </a:r>
            <a:r>
              <a:rPr lang="en-US" dirty="0" err="1">
                <a:latin typeface="Times New Roman" pitchFamily="18" charset="0"/>
                <a:cs typeface="Times New Roman" pitchFamily="18" charset="0"/>
              </a:rPr>
              <a:t>Melkersson</a:t>
            </a:r>
            <a:r>
              <a:rPr lang="en-US" dirty="0">
                <a:latin typeface="Times New Roman" pitchFamily="18" charset="0"/>
                <a:cs typeface="Times New Roman" pitchFamily="18" charset="0"/>
              </a:rPr>
              <a:t> Rosenthal </a:t>
            </a:r>
            <a:r>
              <a:rPr lang="en-US" dirty="0" err="1">
                <a:latin typeface="Times New Roman" pitchFamily="18" charset="0"/>
                <a:cs typeface="Times New Roman" pitchFamily="18" charset="0"/>
              </a:rPr>
              <a:t>sy</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Always repeat the diagnostic </a:t>
            </a:r>
            <a:r>
              <a:rPr lang="en-US" dirty="0" smtClean="0">
                <a:latin typeface="Times New Roman" pitchFamily="18" charset="0"/>
                <a:cs typeface="Times New Roman" pitchFamily="18" charset="0"/>
              </a:rPr>
              <a:t>procedure</a:t>
            </a:r>
            <a:r>
              <a:rPr lang="sr-Latn-RS" dirty="0" smtClean="0">
                <a:latin typeface="Times New Roman" pitchFamily="18" charset="0"/>
                <a:cs typeface="Times New Roman" pitchFamily="18" charset="0"/>
              </a:rPr>
              <a:t>!</a:t>
            </a:r>
            <a:endParaRPr lang="en-US" dirty="0"/>
          </a:p>
        </p:txBody>
      </p:sp>
      <p:sp>
        <p:nvSpPr>
          <p:cNvPr id="3" name="Title 2"/>
          <p:cNvSpPr>
            <a:spLocks noGrp="1"/>
          </p:cNvSpPr>
          <p:nvPr>
            <p:ph type="title"/>
          </p:nvPr>
        </p:nvSpPr>
        <p:spPr/>
        <p:txBody>
          <a:bodyPr>
            <a:normAutofit/>
          </a:bodyPr>
          <a:lstStyle/>
          <a:p>
            <a:r>
              <a:rPr lang="en-US" dirty="0" smtClean="0">
                <a:latin typeface="Times New Roman" pitchFamily="18" charset="0"/>
                <a:cs typeface="Times New Roman" pitchFamily="18" charset="0"/>
              </a:rPr>
              <a:t>Re</a:t>
            </a:r>
            <a:r>
              <a:rPr lang="sr-Latn-RS" dirty="0" smtClean="0">
                <a:latin typeface="Times New Roman" pitchFamily="18" charset="0"/>
                <a:cs typeface="Times New Roman" pitchFamily="18" charset="0"/>
              </a:rPr>
              <a:t>- </a:t>
            </a:r>
            <a:r>
              <a:rPr lang="sr-Latn-RS" dirty="0" err="1" smtClean="0">
                <a:latin typeface="Times New Roman" pitchFamily="18" charset="0"/>
                <a:cs typeface="Times New Roman" pitchFamily="18" charset="0"/>
              </a:rPr>
              <a:t>oc</a:t>
            </a:r>
            <a:r>
              <a:rPr lang="en-US" dirty="0" smtClean="0">
                <a:latin typeface="Times New Roman" pitchFamily="18" charset="0"/>
                <a:cs typeface="Times New Roman" pitchFamily="18" charset="0"/>
              </a:rPr>
              <a:t>cur</a:t>
            </a:r>
            <a:r>
              <a:rPr lang="sr-Latn-RS" dirty="0" err="1" smtClean="0">
                <a:latin typeface="Times New Roman" pitchFamily="18" charset="0"/>
                <a:cs typeface="Times New Roman" pitchFamily="18" charset="0"/>
              </a:rPr>
              <a:t>ing</a:t>
            </a:r>
            <a:r>
              <a:rPr lang="sr-Latn-R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facial </a:t>
            </a:r>
            <a:r>
              <a:rPr lang="en-US" dirty="0">
                <a:latin typeface="Times New Roman" pitchFamily="18" charset="0"/>
                <a:cs typeface="Times New Roman" pitchFamily="18" charset="0"/>
              </a:rPr>
              <a:t>paralysis</a:t>
            </a:r>
          </a:p>
        </p:txBody>
      </p:sp>
      <p:pic>
        <p:nvPicPr>
          <p:cNvPr id="4" name="Picture 5" descr="File0046"/>
          <p:cNvPicPr>
            <a:picLocks noChangeAspect="1" noChangeArrowheads="1"/>
          </p:cNvPicPr>
          <p:nvPr/>
        </p:nvPicPr>
        <p:blipFill>
          <a:blip r:embed="rId2" cstate="print"/>
          <a:srcRect/>
          <a:stretch>
            <a:fillRect/>
          </a:stretch>
        </p:blipFill>
        <p:spPr bwMode="auto">
          <a:xfrm>
            <a:off x="1828800" y="3581400"/>
            <a:ext cx="2481859" cy="2944812"/>
          </a:xfrm>
          <a:prstGeom prst="rect">
            <a:avLst/>
          </a:prstGeom>
          <a:noFill/>
          <a:ln w="28575">
            <a:solidFill>
              <a:srgbClr val="FFCCFF"/>
            </a:solidFill>
            <a:miter lim="800000"/>
            <a:headEnd/>
            <a:tailEnd/>
          </a:ln>
        </p:spPr>
      </p:pic>
      <p:sp>
        <p:nvSpPr>
          <p:cNvPr id="6" name="TextBox 5"/>
          <p:cNvSpPr txBox="1"/>
          <p:nvPr/>
        </p:nvSpPr>
        <p:spPr>
          <a:xfrm>
            <a:off x="1698129" y="6248401"/>
            <a:ext cx="2743200" cy="261610"/>
          </a:xfrm>
          <a:prstGeom prst="rect">
            <a:avLst/>
          </a:prstGeom>
          <a:solidFill>
            <a:schemeClr val="bg2">
              <a:lumMod val="50000"/>
            </a:schemeClr>
          </a:solidFill>
        </p:spPr>
        <p:txBody>
          <a:bodyPr wrap="square" rtlCol="0">
            <a:spAutoFit/>
          </a:bodyPr>
          <a:lstStyle/>
          <a:p>
            <a:pPr algn="ctr"/>
            <a:r>
              <a:rPr lang="sr-Latn-RS" sz="1100" dirty="0" err="1" smtClean="0">
                <a:latin typeface="Times New Roman" pitchFamily="18" charset="0"/>
                <a:cs typeface="Times New Roman" pitchFamily="18" charset="0"/>
              </a:rPr>
              <a:t>Otogenic</a:t>
            </a:r>
            <a:r>
              <a:rPr lang="sr-Latn-RS" sz="1100" dirty="0" smtClean="0">
                <a:latin typeface="Times New Roman" pitchFamily="18" charset="0"/>
                <a:cs typeface="Times New Roman" pitchFamily="18" charset="0"/>
              </a:rPr>
              <a:t> </a:t>
            </a:r>
            <a:r>
              <a:rPr lang="sr-Latn-RS" sz="1100" dirty="0" err="1" smtClean="0">
                <a:latin typeface="Times New Roman" pitchFamily="18" charset="0"/>
                <a:cs typeface="Times New Roman" pitchFamily="18" charset="0"/>
              </a:rPr>
              <a:t>perifepheral</a:t>
            </a:r>
            <a:r>
              <a:rPr lang="sr-Latn-RS" sz="1100" dirty="0" smtClean="0">
                <a:latin typeface="Times New Roman" pitchFamily="18" charset="0"/>
                <a:cs typeface="Times New Roman" pitchFamily="18" charset="0"/>
              </a:rPr>
              <a:t> </a:t>
            </a:r>
            <a:r>
              <a:rPr lang="sr-Latn-RS" sz="1100" dirty="0" err="1" smtClean="0">
                <a:latin typeface="Times New Roman" pitchFamily="18" charset="0"/>
                <a:cs typeface="Times New Roman" pitchFamily="18" charset="0"/>
              </a:rPr>
              <a:t>palsy</a:t>
            </a:r>
            <a:r>
              <a:rPr lang="sr-Latn-RS" sz="1100" dirty="0" smtClean="0">
                <a:latin typeface="Times New Roman" pitchFamily="18" charset="0"/>
                <a:cs typeface="Times New Roman" pitchFamily="18" charset="0"/>
              </a:rPr>
              <a:t> </a:t>
            </a:r>
            <a:r>
              <a:rPr lang="sr-Latn-RS" sz="1100" dirty="0" err="1" smtClean="0">
                <a:latin typeface="Times New Roman" pitchFamily="18" charset="0"/>
                <a:cs typeface="Times New Roman" pitchFamily="18" charset="0"/>
              </a:rPr>
              <a:t>of</a:t>
            </a:r>
            <a:r>
              <a:rPr lang="sr-Latn-RS" sz="1100" dirty="0" smtClean="0">
                <a:latin typeface="Times New Roman" pitchFamily="18" charset="0"/>
                <a:cs typeface="Times New Roman" pitchFamily="18" charset="0"/>
              </a:rPr>
              <a:t> n. </a:t>
            </a:r>
            <a:r>
              <a:rPr lang="sr-Latn-RS" sz="1100" dirty="0" err="1" smtClean="0">
                <a:latin typeface="Times New Roman" pitchFamily="18" charset="0"/>
                <a:cs typeface="Times New Roman" pitchFamily="18" charset="0"/>
              </a:rPr>
              <a:t>Facialis</a:t>
            </a:r>
            <a:r>
              <a:rPr lang="sr-Latn-RS" sz="1100" dirty="0" smtClean="0">
                <a:latin typeface="Times New Roman" pitchFamily="18" charset="0"/>
                <a:cs typeface="Times New Roman" pitchFamily="18" charset="0"/>
              </a:rPr>
              <a:t> </a:t>
            </a:r>
            <a:endParaRPr lang="en-US" sz="1100" dirty="0"/>
          </a:p>
        </p:txBody>
      </p:sp>
    </p:spTree>
    <p:extLst>
      <p:ext uri="{BB962C8B-B14F-4D97-AF65-F5344CB8AC3E}">
        <p14:creationId xmlns:p14="http://schemas.microsoft.com/office/powerpoint/2010/main" val="31572337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The diagnosis is less obvious than in case of unilateral paralysis</a:t>
            </a:r>
          </a:p>
          <a:p>
            <a:r>
              <a:rPr lang="en-US" dirty="0">
                <a:latin typeface="Times New Roman" pitchFamily="18" charset="0"/>
                <a:cs typeface="Times New Roman" pitchFamily="18" charset="0"/>
              </a:rPr>
              <a:t>After cranial trauma, </a:t>
            </a:r>
            <a:r>
              <a:rPr lang="en-US" dirty="0" err="1">
                <a:latin typeface="Times New Roman" pitchFamily="18" charset="0"/>
                <a:cs typeface="Times New Roman" pitchFamily="18" charset="0"/>
              </a:rPr>
              <a:t>Gullian</a:t>
            </a:r>
            <a:r>
              <a:rPr lang="en-US" dirty="0">
                <a:latin typeface="Times New Roman" pitchFamily="18" charset="0"/>
                <a:cs typeface="Times New Roman" pitchFamily="18" charset="0"/>
              </a:rPr>
              <a:t> Barre's </a:t>
            </a:r>
            <a:r>
              <a:rPr lang="en-US" dirty="0" err="1">
                <a:latin typeface="Times New Roman" pitchFamily="18" charset="0"/>
                <a:cs typeface="Times New Roman" pitchFamily="18" charset="0"/>
              </a:rPr>
              <a:t>sy</a:t>
            </a:r>
            <a:r>
              <a:rPr lang="en-US" dirty="0">
                <a:latin typeface="Times New Roman" pitchFamily="18" charset="0"/>
                <a:cs typeface="Times New Roman" pitchFamily="18" charset="0"/>
              </a:rPr>
              <a:t>, Mobius's </a:t>
            </a:r>
            <a:r>
              <a:rPr lang="en-US" dirty="0" err="1">
                <a:latin typeface="Times New Roman" pitchFamily="18" charset="0"/>
                <a:cs typeface="Times New Roman" pitchFamily="18" charset="0"/>
              </a:rPr>
              <a:t>sy</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normAutofit/>
          </a:bodyPr>
          <a:lstStyle/>
          <a:p>
            <a:pPr algn="ctr"/>
            <a:r>
              <a:rPr lang="en-US" dirty="0">
                <a:latin typeface="Times New Roman" pitchFamily="18" charset="0"/>
                <a:cs typeface="Times New Roman" pitchFamily="18" charset="0"/>
              </a:rPr>
              <a:t>Bilateral peripheral paralysis of the facial nerve</a:t>
            </a:r>
          </a:p>
        </p:txBody>
      </p:sp>
      <p:pic>
        <p:nvPicPr>
          <p:cNvPr id="4" name="Picture 4" descr="File0049"/>
          <p:cNvPicPr>
            <a:picLocks noChangeAspect="1" noChangeArrowheads="1"/>
          </p:cNvPicPr>
          <p:nvPr/>
        </p:nvPicPr>
        <p:blipFill>
          <a:blip r:embed="rId2" cstate="print"/>
          <a:srcRect/>
          <a:stretch>
            <a:fillRect/>
          </a:stretch>
        </p:blipFill>
        <p:spPr bwMode="auto">
          <a:xfrm>
            <a:off x="4673601" y="3276600"/>
            <a:ext cx="3231225" cy="3352800"/>
          </a:xfrm>
          <a:prstGeom prst="rect">
            <a:avLst/>
          </a:prstGeom>
          <a:noFill/>
          <a:ln w="28575">
            <a:solidFill>
              <a:srgbClr val="FFCCFF"/>
            </a:solidFill>
            <a:miter lim="800000"/>
            <a:headEnd/>
            <a:tailEnd/>
          </a:ln>
        </p:spPr>
      </p:pic>
      <p:sp>
        <p:nvSpPr>
          <p:cNvPr id="5" name="TextBox 4"/>
          <p:cNvSpPr txBox="1"/>
          <p:nvPr/>
        </p:nvSpPr>
        <p:spPr>
          <a:xfrm>
            <a:off x="4673601" y="6321258"/>
            <a:ext cx="3231225" cy="261610"/>
          </a:xfrm>
          <a:prstGeom prst="rect">
            <a:avLst/>
          </a:prstGeom>
          <a:solidFill>
            <a:schemeClr val="bg2">
              <a:lumMod val="50000"/>
            </a:schemeClr>
          </a:solidFill>
        </p:spPr>
        <p:txBody>
          <a:bodyPr wrap="square" rtlCol="0">
            <a:spAutoFit/>
          </a:bodyPr>
          <a:lstStyle/>
          <a:p>
            <a:pPr algn="ctr"/>
            <a:r>
              <a:rPr lang="en-US" sz="1100" dirty="0">
                <a:latin typeface="Times New Roman" pitchFamily="18" charset="0"/>
                <a:cs typeface="Times New Roman" pitchFamily="18" charset="0"/>
              </a:rPr>
              <a:t>Bilateral peripheral paralysis of the facial nerve</a:t>
            </a:r>
            <a:endParaRPr lang="en-US" sz="1100" dirty="0"/>
          </a:p>
        </p:txBody>
      </p:sp>
    </p:spTree>
    <p:extLst>
      <p:ext uri="{BB962C8B-B14F-4D97-AF65-F5344CB8AC3E}">
        <p14:creationId xmlns:p14="http://schemas.microsoft.com/office/powerpoint/2010/main" val="15853176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a:pPr>
            <a:r>
              <a:rPr lang="en-US" b="1" dirty="0">
                <a:latin typeface="Times New Roman" pitchFamily="18" charset="0"/>
                <a:cs typeface="Times New Roman" pitchFamily="18" charset="0"/>
              </a:rPr>
              <a:t>Inner ear disorders</a:t>
            </a:r>
          </a:p>
        </p:txBody>
      </p:sp>
    </p:spTree>
    <p:extLst>
      <p:ext uri="{BB962C8B-B14F-4D97-AF65-F5344CB8AC3E}">
        <p14:creationId xmlns:p14="http://schemas.microsoft.com/office/powerpoint/2010/main" val="18841953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p:txBody>
          <a:bodyPr/>
          <a:lstStyle/>
          <a:p>
            <a:r>
              <a:rPr lang="en-US" altLang="en-US" smtClean="0">
                <a:latin typeface="Times New Roman" pitchFamily="18" charset="0"/>
                <a:cs typeface="Times New Roman" pitchFamily="18" charset="0"/>
              </a:rPr>
              <a:t>Sudden onset of sensorineural hearing loss or deafness in people who were previously healthy or had no ear problems</a:t>
            </a:r>
          </a:p>
          <a:p>
            <a:r>
              <a:rPr lang="en-US" altLang="en-US" smtClean="0">
                <a:latin typeface="Times New Roman" pitchFamily="18" charset="0"/>
                <a:cs typeface="Times New Roman" pitchFamily="18" charset="0"/>
              </a:rPr>
              <a:t>Etiology: unknown</a:t>
            </a:r>
          </a:p>
          <a:p>
            <a:r>
              <a:rPr lang="en-US" altLang="en-US" smtClean="0">
                <a:latin typeface="Times New Roman" pitchFamily="18" charset="0"/>
                <a:cs typeface="Times New Roman" pitchFamily="18" charset="0"/>
              </a:rPr>
              <a:t>A viral infection is thought to be the cause, together with an altered immune response, leading to damage of the sensory epithelium of the sense of hearing.</a:t>
            </a:r>
            <a:endParaRPr lang="sr-Cyrl-RS" altLang="en-US" smtClean="0">
              <a:latin typeface="Times New Roman" pitchFamily="18" charset="0"/>
              <a:cs typeface="Times New Roman" pitchFamily="18" charset="0"/>
            </a:endParaRPr>
          </a:p>
        </p:txBody>
      </p:sp>
      <p:sp>
        <p:nvSpPr>
          <p:cNvPr id="3" name="Title 2"/>
          <p:cNvSpPr>
            <a:spLocks noGrp="1"/>
          </p:cNvSpPr>
          <p:nvPr>
            <p:ph type="title"/>
          </p:nvPr>
        </p:nvSpPr>
        <p:spPr/>
        <p:txBody>
          <a:bodyPr>
            <a:normAutofit/>
          </a:bodyPr>
          <a:lstStyle/>
          <a:p>
            <a:pPr>
              <a:defRPr/>
            </a:pPr>
            <a:r>
              <a:rPr lang="en-US" dirty="0">
                <a:latin typeface="Times New Roman" pitchFamily="18" charset="0"/>
                <a:cs typeface="Times New Roman" pitchFamily="18" charset="0"/>
              </a:rPr>
              <a:t>Acute idiopathic </a:t>
            </a:r>
            <a:r>
              <a:rPr lang="en-US" dirty="0" err="1">
                <a:latin typeface="Times New Roman" pitchFamily="18" charset="0"/>
                <a:cs typeface="Times New Roman" pitchFamily="18" charset="0"/>
              </a:rPr>
              <a:t>sensorineural</a:t>
            </a:r>
            <a:r>
              <a:rPr lang="en-US" dirty="0">
                <a:latin typeface="Times New Roman" pitchFamily="18" charset="0"/>
                <a:cs typeface="Times New Roman" pitchFamily="18" charset="0"/>
              </a:rPr>
              <a:t> hearing loss</a:t>
            </a:r>
          </a:p>
        </p:txBody>
      </p:sp>
    </p:spTree>
    <p:extLst>
      <p:ext uri="{BB962C8B-B14F-4D97-AF65-F5344CB8AC3E}">
        <p14:creationId xmlns:p14="http://schemas.microsoft.com/office/powerpoint/2010/main" val="27347339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p:txBody>
          <a:bodyPr/>
          <a:lstStyle/>
          <a:p>
            <a:r>
              <a:rPr lang="en-US" altLang="en-US" smtClean="0">
                <a:latin typeface="Times New Roman" pitchFamily="18" charset="0"/>
                <a:cs typeface="Times New Roman" pitchFamily="18" charset="0"/>
              </a:rPr>
              <a:t>Sudden buzzing or hissing, often accompanied by a feeling of stuffiness</a:t>
            </a:r>
          </a:p>
          <a:p>
            <a:r>
              <a:rPr lang="en-US" altLang="en-US" smtClean="0">
                <a:latin typeface="Times New Roman" pitchFamily="18" charset="0"/>
                <a:cs typeface="Times New Roman" pitchFamily="18" charset="0"/>
              </a:rPr>
              <a:t>The sense of balance is not affected</a:t>
            </a:r>
          </a:p>
          <a:p>
            <a:r>
              <a:rPr lang="en-US" altLang="en-US" smtClean="0">
                <a:latin typeface="Times New Roman" pitchFamily="18" charset="0"/>
                <a:cs typeface="Times New Roman" pitchFamily="18" charset="0"/>
              </a:rPr>
              <a:t>Diagnosis: anamnesis and clinical examination</a:t>
            </a:r>
          </a:p>
          <a:p>
            <a:r>
              <a:rPr lang="en-US" altLang="en-US" smtClean="0">
                <a:latin typeface="Times New Roman" pitchFamily="18" charset="0"/>
                <a:cs typeface="Times New Roman" pitchFamily="18" charset="0"/>
              </a:rPr>
              <a:t>Audiometry: most often unilateral sensorineural hearing loss, where low and medium frequencies can be more damaged than high</a:t>
            </a:r>
          </a:p>
          <a:p>
            <a:r>
              <a:rPr lang="en-US" altLang="en-US" smtClean="0">
                <a:latin typeface="Times New Roman" pitchFamily="18" charset="0"/>
                <a:cs typeface="Times New Roman" pitchFamily="18" charset="0"/>
              </a:rPr>
              <a:t>NMR of the pontocerebellar angle, internal examination, neurological examination</a:t>
            </a:r>
            <a:endParaRPr lang="sr-Cyrl-RS" altLang="en-US" smtClean="0">
              <a:latin typeface="Times New Roman" pitchFamily="18" charset="0"/>
              <a:cs typeface="Times New Roman" pitchFamily="18" charset="0"/>
            </a:endParaRPr>
          </a:p>
        </p:txBody>
      </p:sp>
      <p:sp>
        <p:nvSpPr>
          <p:cNvPr id="3" name="Title 2"/>
          <p:cNvSpPr>
            <a:spLocks noGrp="1"/>
          </p:cNvSpPr>
          <p:nvPr>
            <p:ph type="title"/>
          </p:nvPr>
        </p:nvSpPr>
        <p:spPr/>
        <p:txBody>
          <a:bodyPr/>
          <a:lstStyle/>
          <a:p>
            <a:pPr>
              <a:defRPr/>
            </a:pPr>
            <a:r>
              <a:rPr lang="en-US" dirty="0">
                <a:latin typeface="Times New Roman" pitchFamily="18" charset="0"/>
                <a:cs typeface="Times New Roman" pitchFamily="18" charset="0"/>
              </a:rPr>
              <a:t>Clinical presentation</a:t>
            </a:r>
          </a:p>
        </p:txBody>
      </p:sp>
    </p:spTree>
    <p:extLst>
      <p:ext uri="{BB962C8B-B14F-4D97-AF65-F5344CB8AC3E}">
        <p14:creationId xmlns:p14="http://schemas.microsoft.com/office/powerpoint/2010/main" val="4261146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latin typeface="Times New Roman" pitchFamily="18" charset="0"/>
                <a:cs typeface="Times New Roman" pitchFamily="18" charset="0"/>
              </a:rPr>
              <a:t>Peripheral paresis and paralysis of the facial nerve</a:t>
            </a:r>
          </a:p>
        </p:txBody>
      </p:sp>
    </p:spTree>
    <p:extLst>
      <p:ext uri="{BB962C8B-B14F-4D97-AF65-F5344CB8AC3E}">
        <p14:creationId xmlns:p14="http://schemas.microsoft.com/office/powerpoint/2010/main" val="2551734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1"/>
          <p:cNvSpPr>
            <a:spLocks noGrp="1"/>
          </p:cNvSpPr>
          <p:nvPr>
            <p:ph idx="1"/>
          </p:nvPr>
        </p:nvSpPr>
        <p:spPr/>
        <p:txBody>
          <a:bodyPr/>
          <a:lstStyle/>
          <a:p>
            <a:r>
              <a:rPr lang="en-US" altLang="en-US" smtClean="0">
                <a:latin typeface="Times New Roman" pitchFamily="18" charset="0"/>
                <a:cs typeface="Times New Roman" pitchFamily="18" charset="0"/>
              </a:rPr>
              <a:t>It is important if it is started on time within seven days of the onset of the disease.</a:t>
            </a:r>
          </a:p>
        </p:txBody>
      </p:sp>
      <p:sp>
        <p:nvSpPr>
          <p:cNvPr id="3" name="Title 2"/>
          <p:cNvSpPr>
            <a:spLocks noGrp="1"/>
          </p:cNvSpPr>
          <p:nvPr>
            <p:ph type="title"/>
          </p:nvPr>
        </p:nvSpPr>
        <p:spPr/>
        <p:txBody>
          <a:bodyPr>
            <a:normAutofit/>
          </a:bodyPr>
          <a:lstStyle/>
          <a:p>
            <a:pPr>
              <a:defRPr/>
            </a:pPr>
            <a:r>
              <a:rPr lang="sr-Latn-RS" dirty="0" err="1" smtClean="0">
                <a:latin typeface="Times New Roman" pitchFamily="18" charset="0"/>
                <a:cs typeface="Times New Roman" pitchFamily="18" charset="0"/>
              </a:rPr>
              <a:t>Therapy</a:t>
            </a:r>
            <a:r>
              <a:rPr lang="sr-Latn-R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 </a:t>
            </a:r>
            <a:r>
              <a:rPr lang="sr-Cyrl-RS" dirty="0" smtClean="0"/>
              <a:t/>
            </a:r>
            <a:br>
              <a:rPr lang="sr-Cyrl-RS" dirty="0" smtClean="0"/>
            </a:br>
            <a:endParaRPr lang="en-US" dirty="0"/>
          </a:p>
        </p:txBody>
      </p:sp>
    </p:spTree>
    <p:extLst>
      <p:ext uri="{BB962C8B-B14F-4D97-AF65-F5344CB8AC3E}">
        <p14:creationId xmlns:p14="http://schemas.microsoft.com/office/powerpoint/2010/main" val="37814687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p:cNvSpPr>
            <a:spLocks noGrp="1"/>
          </p:cNvSpPr>
          <p:nvPr>
            <p:ph idx="1"/>
          </p:nvPr>
        </p:nvSpPr>
        <p:spPr/>
        <p:txBody>
          <a:bodyPr/>
          <a:lstStyle/>
          <a:p>
            <a:r>
              <a:rPr lang="sr-Latn-RS" altLang="en-US" smtClean="0">
                <a:latin typeface="Times New Roman" pitchFamily="18" charset="0"/>
                <a:cs typeface="Times New Roman" pitchFamily="18" charset="0"/>
              </a:rPr>
              <a:t>D</a:t>
            </a:r>
            <a:r>
              <a:rPr lang="en-US" altLang="en-US" smtClean="0">
                <a:latin typeface="Times New Roman" pitchFamily="18" charset="0"/>
                <a:cs typeface="Times New Roman" pitchFamily="18" charset="0"/>
              </a:rPr>
              <a:t>eafness</a:t>
            </a:r>
            <a:r>
              <a:rPr lang="sr-Latn-RS" altLang="en-US" smtClean="0">
                <a:latin typeface="Times New Roman" pitchFamily="18" charset="0"/>
                <a:cs typeface="Times New Roman" pitchFamily="18" charset="0"/>
              </a:rPr>
              <a:t> in the elderly</a:t>
            </a:r>
            <a:r>
              <a:rPr lang="en-US" altLang="en-US" smtClean="0">
                <a:latin typeface="Times New Roman" pitchFamily="18" charset="0"/>
                <a:cs typeface="Times New Roman" pitchFamily="18" charset="0"/>
              </a:rPr>
              <a:t>, especially in the seventh decade of life</a:t>
            </a:r>
          </a:p>
          <a:p>
            <a:r>
              <a:rPr lang="en-US" altLang="en-US" smtClean="0">
                <a:latin typeface="Times New Roman" pitchFamily="18" charset="0"/>
                <a:cs typeface="Times New Roman" pitchFamily="18" charset="0"/>
              </a:rPr>
              <a:t>Atrophy of sensory cells in the cochlea</a:t>
            </a:r>
          </a:p>
          <a:p>
            <a:r>
              <a:rPr lang="en-US" altLang="en-US" smtClean="0">
                <a:latin typeface="Times New Roman" pitchFamily="18" charset="0"/>
                <a:cs typeface="Times New Roman" pitchFamily="18" charset="0"/>
              </a:rPr>
              <a:t>Diagnosis: history, clinical examination, audiometry</a:t>
            </a:r>
          </a:p>
          <a:p>
            <a:endParaRPr lang="en-US" altLang="en-US" smtClean="0">
              <a:latin typeface="Times New Roman" pitchFamily="18" charset="0"/>
              <a:cs typeface="Times New Roman" pitchFamily="18" charset="0"/>
            </a:endParaRPr>
          </a:p>
          <a:p>
            <a:r>
              <a:rPr lang="en-US" altLang="en-US" smtClean="0">
                <a:latin typeface="Times New Roman" pitchFamily="18" charset="0"/>
                <a:cs typeface="Times New Roman" pitchFamily="18" charset="0"/>
              </a:rPr>
              <a:t>Hearing amplifiers</a:t>
            </a:r>
          </a:p>
        </p:txBody>
      </p:sp>
      <p:sp>
        <p:nvSpPr>
          <p:cNvPr id="3" name="Title 2"/>
          <p:cNvSpPr>
            <a:spLocks noGrp="1"/>
          </p:cNvSpPr>
          <p:nvPr>
            <p:ph type="title"/>
          </p:nvPr>
        </p:nvSpPr>
        <p:spPr/>
        <p:txBody>
          <a:bodyPr/>
          <a:lstStyle/>
          <a:p>
            <a:pPr>
              <a:defRPr/>
            </a:pPr>
            <a:r>
              <a:rPr lang="sr-Latn-RS" dirty="0" smtClean="0">
                <a:latin typeface="Times New Roman" pitchFamily="18" charset="0"/>
                <a:cs typeface="Times New Roman" pitchFamily="18" charset="0"/>
              </a:rPr>
              <a:t>            Presbyacusis</a:t>
            </a:r>
            <a:endParaRPr lang="en-US" dirty="0">
              <a:latin typeface="Times New Roman" pitchFamily="18" charset="0"/>
              <a:cs typeface="Times New Roman" pitchFamily="18" charset="0"/>
            </a:endParaRPr>
          </a:p>
        </p:txBody>
      </p:sp>
      <p:pic>
        <p:nvPicPr>
          <p:cNvPr id="17412" name="Picture 2" descr="Ð ÐµÐ·ÑÐ»ÑÐ°Ñ ÑÐ»Ð¸ÐºÐ° Ð·Ð° ÑÑÐ°ÑÐ°ÑÐºÐ° Ð½Ð°Ð³Ð»ÑÐ²Ð¾Ñ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0285" y="4038600"/>
            <a:ext cx="3431116"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35051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US" dirty="0" err="1">
                <a:latin typeface="Times New Roman" pitchFamily="18" charset="0"/>
                <a:cs typeface="Times New Roman" pitchFamily="18" charset="0"/>
              </a:rPr>
              <a:t>Labyrinthogenic</a:t>
            </a:r>
            <a:r>
              <a:rPr lang="en-US" dirty="0">
                <a:latin typeface="Times New Roman" pitchFamily="18" charset="0"/>
                <a:cs typeface="Times New Roman" pitchFamily="18" charset="0"/>
              </a:rPr>
              <a:t> vertigo</a:t>
            </a:r>
          </a:p>
        </p:txBody>
      </p:sp>
      <p:sp>
        <p:nvSpPr>
          <p:cNvPr id="18435" name="Content Placeholder 4"/>
          <p:cNvSpPr>
            <a:spLocks noGrp="1"/>
          </p:cNvSpPr>
          <p:nvPr>
            <p:ph idx="1"/>
          </p:nvPr>
        </p:nvSpPr>
        <p:spPr/>
        <p:txBody>
          <a:bodyPr/>
          <a:lstStyle/>
          <a:p>
            <a:r>
              <a:rPr lang="en-US" altLang="en-US" b="1" smtClean="0">
                <a:latin typeface="Times New Roman" pitchFamily="18" charset="0"/>
                <a:cs typeface="Times New Roman" pitchFamily="18" charset="0"/>
              </a:rPr>
              <a:t>Meniere's disease</a:t>
            </a:r>
          </a:p>
          <a:p>
            <a:r>
              <a:rPr lang="en-US" altLang="en-US" smtClean="0">
                <a:latin typeface="Times New Roman" pitchFamily="18" charset="0"/>
                <a:cs typeface="Times New Roman" pitchFamily="18" charset="0"/>
              </a:rPr>
              <a:t>An inner ear disorder characterized by occasional bouts of vertigo, hearing loss, and tinnitus.</a:t>
            </a:r>
          </a:p>
          <a:p>
            <a:r>
              <a:rPr lang="en-US" altLang="en-US" smtClean="0">
                <a:latin typeface="Times New Roman" pitchFamily="18" charset="0"/>
                <a:cs typeface="Times New Roman" pitchFamily="18" charset="0"/>
              </a:rPr>
              <a:t>Devastating bouts of vertigo lasting 30 minutes to several hours can be devastating.</a:t>
            </a:r>
          </a:p>
          <a:p>
            <a:r>
              <a:rPr lang="en-US" altLang="en-US" smtClean="0">
                <a:latin typeface="Times New Roman" pitchFamily="18" charset="0"/>
                <a:cs typeface="Times New Roman" pitchFamily="18" charset="0"/>
              </a:rPr>
              <a:t>The etiology is unknown, it also affects hearing and balance</a:t>
            </a:r>
          </a:p>
          <a:p>
            <a:r>
              <a:rPr lang="en-US" altLang="en-US" smtClean="0">
                <a:latin typeface="Times New Roman" pitchFamily="18" charset="0"/>
                <a:cs typeface="Times New Roman" pitchFamily="18" charset="0"/>
              </a:rPr>
              <a:t>Disorder in the metabolism of endolymph and its accumulation and increase in the volume of the membranous labyrinth – </a:t>
            </a:r>
            <a:r>
              <a:rPr lang="en-US" altLang="en-US" b="1" smtClean="0">
                <a:latin typeface="Times New Roman" pitchFamily="18" charset="0"/>
                <a:cs typeface="Times New Roman" pitchFamily="18" charset="0"/>
              </a:rPr>
              <a:t>Labyrinthine Hydrops</a:t>
            </a:r>
            <a:endParaRPr lang="en-US" altLang="en-US" b="1" i="1" smtClean="0">
              <a:latin typeface="Times New Roman" pitchFamily="18" charset="0"/>
              <a:cs typeface="Times New Roman" pitchFamily="18" charset="0"/>
            </a:endParaRPr>
          </a:p>
        </p:txBody>
      </p:sp>
      <p:sp>
        <p:nvSpPr>
          <p:cNvPr id="18436" name="AutoShape 2" descr="Ð ÐµÐ·ÑÐ»ÑÐ°Ñ ÑÐ»Ð¸ÐºÐ° Ð·Ð° menijerova bolest uha"/>
          <p:cNvSpPr>
            <a:spLocks noChangeAspect="1" noChangeArrowheads="1"/>
          </p:cNvSpPr>
          <p:nvPr/>
        </p:nvSpPr>
        <p:spPr bwMode="auto">
          <a:xfrm>
            <a:off x="207433" y="-144463"/>
            <a:ext cx="4064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8437" name="AutoShape 4" descr="Ð ÐµÐ·ÑÐ»ÑÐ°Ñ ÑÐ»Ð¸ÐºÐ° Ð·Ð° menijerova bolest uha"/>
          <p:cNvSpPr>
            <a:spLocks noChangeAspect="1" noChangeArrowheads="1"/>
          </p:cNvSpPr>
          <p:nvPr/>
        </p:nvSpPr>
        <p:spPr bwMode="auto">
          <a:xfrm>
            <a:off x="207433" y="-144463"/>
            <a:ext cx="4064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pic>
        <p:nvPicPr>
          <p:cNvPr id="18438" name="Picture 6" descr="Ð¡ÑÐ¾Ð´Ð½Ð° ÑÐ»Ð¸Ðº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5400" y="5981700"/>
            <a:ext cx="20066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69173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1"/>
          <p:cNvSpPr>
            <a:spLocks noGrp="1"/>
          </p:cNvSpPr>
          <p:nvPr>
            <p:ph idx="1"/>
          </p:nvPr>
        </p:nvSpPr>
        <p:spPr/>
        <p:txBody>
          <a:bodyPr/>
          <a:lstStyle/>
          <a:p>
            <a:r>
              <a:rPr lang="en-US" altLang="en-US" smtClean="0">
                <a:latin typeface="Times New Roman" pitchFamily="18" charset="0"/>
                <a:cs typeface="Times New Roman" pitchFamily="18" charset="0"/>
              </a:rPr>
              <a:t>In middle aged, unilaterally, later both ears may be affected</a:t>
            </a:r>
          </a:p>
          <a:p>
            <a:r>
              <a:rPr lang="en-US" altLang="en-US" smtClean="0">
                <a:latin typeface="Times New Roman" pitchFamily="18" charset="0"/>
                <a:cs typeface="Times New Roman" pitchFamily="18" charset="0"/>
              </a:rPr>
              <a:t>Hearing loss and dizziness can occur simultaneously, and can precede each other</a:t>
            </a:r>
          </a:p>
          <a:p>
            <a:r>
              <a:rPr lang="en-US" altLang="en-US" smtClean="0">
                <a:latin typeface="Times New Roman" pitchFamily="18" charset="0"/>
                <a:cs typeface="Times New Roman" pitchFamily="18" charset="0"/>
              </a:rPr>
              <a:t>Hearing loss is accompanied by variable rustling or buzzing</a:t>
            </a:r>
          </a:p>
          <a:p>
            <a:r>
              <a:rPr lang="en-US" altLang="en-US" smtClean="0">
                <a:latin typeface="Times New Roman" pitchFamily="18" charset="0"/>
                <a:cs typeface="Times New Roman" pitchFamily="18" charset="0"/>
              </a:rPr>
              <a:t>Attacks of vertigo appear suddenly, nausea and vomiting</a:t>
            </a:r>
          </a:p>
          <a:p>
            <a:r>
              <a:rPr lang="en-US" altLang="en-US" smtClean="0">
                <a:latin typeface="Times New Roman" pitchFamily="18" charset="0"/>
                <a:cs typeface="Times New Roman" pitchFamily="18" charset="0"/>
              </a:rPr>
              <a:t>Sometimes several years may pass before the attacks occur</a:t>
            </a:r>
          </a:p>
        </p:txBody>
      </p:sp>
      <p:sp>
        <p:nvSpPr>
          <p:cNvPr id="3" name="Title 2"/>
          <p:cNvSpPr>
            <a:spLocks noGrp="1"/>
          </p:cNvSpPr>
          <p:nvPr>
            <p:ph type="title"/>
          </p:nvPr>
        </p:nvSpPr>
        <p:spPr/>
        <p:txBody>
          <a:bodyPr/>
          <a:lstStyle/>
          <a:p>
            <a:pPr>
              <a:defRPr/>
            </a:pPr>
            <a:endParaRPr lang="en-US"/>
          </a:p>
        </p:txBody>
      </p:sp>
    </p:spTree>
    <p:extLst>
      <p:ext uri="{BB962C8B-B14F-4D97-AF65-F5344CB8AC3E}">
        <p14:creationId xmlns:p14="http://schemas.microsoft.com/office/powerpoint/2010/main" val="16101387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defRPr/>
            </a:pPr>
            <a:r>
              <a:rPr lang="en-US" dirty="0">
                <a:latin typeface="Times New Roman" pitchFamily="18" charset="0"/>
                <a:cs typeface="Times New Roman" pitchFamily="18" charset="0"/>
              </a:rPr>
              <a:t>Anamnesis, clinical examination, </a:t>
            </a:r>
            <a:r>
              <a:rPr lang="en-US" dirty="0" err="1">
                <a:latin typeface="Times New Roman" pitchFamily="18" charset="0"/>
                <a:cs typeface="Times New Roman" pitchFamily="18" charset="0"/>
              </a:rPr>
              <a:t>otoscopy</a:t>
            </a:r>
            <a:r>
              <a:rPr lang="en-US" dirty="0">
                <a:latin typeface="Times New Roman" pitchFamily="18" charset="0"/>
                <a:cs typeface="Times New Roman" pitchFamily="18" charset="0"/>
              </a:rPr>
              <a:t>, audiometry, NMR of the </a:t>
            </a:r>
            <a:r>
              <a:rPr lang="en-US" dirty="0" err="1">
                <a:latin typeface="Times New Roman" pitchFamily="18" charset="0"/>
                <a:cs typeface="Times New Roman" pitchFamily="18" charset="0"/>
              </a:rPr>
              <a:t>endocranium</a:t>
            </a:r>
            <a:r>
              <a:rPr lang="en-US" dirty="0">
                <a:latin typeface="Times New Roman" pitchFamily="18" charset="0"/>
                <a:cs typeface="Times New Roman" pitchFamily="18" charset="0"/>
              </a:rPr>
              <a:t> (to exclude </a:t>
            </a:r>
            <a:r>
              <a:rPr lang="en-US" dirty="0" smtClean="0">
                <a:latin typeface="Times New Roman" pitchFamily="18" charset="0"/>
                <a:cs typeface="Times New Roman" pitchFamily="18" charset="0"/>
              </a:rPr>
              <a:t>tumors </a:t>
            </a:r>
            <a:r>
              <a:rPr lang="en-US" dirty="0">
                <a:latin typeface="Times New Roman" pitchFamily="18" charset="0"/>
                <a:cs typeface="Times New Roman" pitchFamily="18" charset="0"/>
              </a:rPr>
              <a:t>of the pontocerebellar angle)</a:t>
            </a:r>
          </a:p>
          <a:p>
            <a:pPr>
              <a:defRPr/>
            </a:pPr>
            <a:r>
              <a:rPr lang="en-US" dirty="0">
                <a:latin typeface="Times New Roman" pitchFamily="18" charset="0"/>
                <a:cs typeface="Times New Roman" pitchFamily="18" charset="0"/>
              </a:rPr>
              <a:t>Therapy</a:t>
            </a:r>
          </a:p>
          <a:p>
            <a:pPr>
              <a:defRPr/>
            </a:pPr>
            <a:r>
              <a:rPr lang="en-US" dirty="0">
                <a:latin typeface="Times New Roman" pitchFamily="18" charset="0"/>
                <a:cs typeface="Times New Roman" pitchFamily="18" charset="0"/>
              </a:rPr>
              <a:t>There is currently no medical treatment, because the cause of the disease is unknown</a:t>
            </a:r>
          </a:p>
          <a:p>
            <a:pPr>
              <a:defRPr/>
            </a:pPr>
            <a:r>
              <a:rPr lang="en-US" dirty="0" smtClean="0">
                <a:latin typeface="Times New Roman" pitchFamily="18" charset="0"/>
                <a:cs typeface="Times New Roman" pitchFamily="18" charset="0"/>
              </a:rPr>
              <a:t>Motion </a:t>
            </a:r>
            <a:r>
              <a:rPr lang="en-US" dirty="0">
                <a:latin typeface="Times New Roman" pitchFamily="18" charset="0"/>
                <a:cs typeface="Times New Roman" pitchFamily="18" charset="0"/>
              </a:rPr>
              <a:t>sickness medication can be given during an attack</a:t>
            </a:r>
          </a:p>
          <a:p>
            <a:pPr>
              <a:defRPr/>
            </a:pPr>
            <a:r>
              <a:rPr lang="en-US" dirty="0">
                <a:latin typeface="Times New Roman" pitchFamily="18" charset="0"/>
                <a:cs typeface="Times New Roman" pitchFamily="18" charset="0"/>
              </a:rPr>
              <a:t>Destruction of the labyrinth by the application of Gentamycin in the </a:t>
            </a:r>
            <a:r>
              <a:rPr lang="en-US" dirty="0" smtClean="0">
                <a:latin typeface="Times New Roman" pitchFamily="18" charset="0"/>
                <a:cs typeface="Times New Roman" pitchFamily="18" charset="0"/>
              </a:rPr>
              <a:t>tympanic cavity</a:t>
            </a:r>
            <a:endParaRPr lang="en-US" dirty="0">
              <a:latin typeface="Times New Roman" pitchFamily="18" charset="0"/>
              <a:cs typeface="Times New Roman" pitchFamily="18" charset="0"/>
            </a:endParaRPr>
          </a:p>
          <a:p>
            <a:pPr>
              <a:defRPr/>
            </a:pPr>
            <a:r>
              <a:rPr lang="en-US" dirty="0">
                <a:latin typeface="Times New Roman" pitchFamily="18" charset="0"/>
                <a:cs typeface="Times New Roman" pitchFamily="18" charset="0"/>
              </a:rPr>
              <a:t>Gentamycin is more </a:t>
            </a:r>
            <a:r>
              <a:rPr lang="en-US" dirty="0" err="1">
                <a:latin typeface="Times New Roman" pitchFamily="18" charset="0"/>
                <a:cs typeface="Times New Roman" pitchFamily="18" charset="0"/>
              </a:rPr>
              <a:t>vestibulotoxic</a:t>
            </a:r>
            <a:r>
              <a:rPr lang="en-US" dirty="0">
                <a:latin typeface="Times New Roman" pitchFamily="18" charset="0"/>
                <a:cs typeface="Times New Roman" pitchFamily="18" charset="0"/>
              </a:rPr>
              <a:t> than ototoxic drug</a:t>
            </a:r>
          </a:p>
        </p:txBody>
      </p:sp>
      <p:sp>
        <p:nvSpPr>
          <p:cNvPr id="3" name="Title 2"/>
          <p:cNvSpPr>
            <a:spLocks noGrp="1"/>
          </p:cNvSpPr>
          <p:nvPr>
            <p:ph type="title"/>
          </p:nvPr>
        </p:nvSpPr>
        <p:spPr/>
        <p:txBody>
          <a:bodyPr/>
          <a:lstStyle/>
          <a:p>
            <a:pPr>
              <a:defRPr/>
            </a:pPr>
            <a:r>
              <a:rPr lang="sr-Latn-RS" dirty="0" err="1" smtClean="0">
                <a:latin typeface="Times New Roman" pitchFamily="18" charset="0"/>
                <a:cs typeface="Times New Roman" pitchFamily="18" charset="0"/>
              </a:rPr>
              <a:t>Diagnosis</a:t>
            </a:r>
            <a:r>
              <a:rPr lang="sr-Latn-R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7930563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1"/>
          <p:cNvSpPr>
            <a:spLocks noGrp="1"/>
          </p:cNvSpPr>
          <p:nvPr>
            <p:ph idx="1"/>
          </p:nvPr>
        </p:nvSpPr>
        <p:spPr/>
        <p:txBody>
          <a:bodyPr/>
          <a:lstStyle/>
          <a:p>
            <a:endParaRPr lang="en-US" altLang="en-US" smtClean="0"/>
          </a:p>
        </p:txBody>
      </p:sp>
      <p:sp>
        <p:nvSpPr>
          <p:cNvPr id="3" name="Title 2"/>
          <p:cNvSpPr>
            <a:spLocks noGrp="1"/>
          </p:cNvSpPr>
          <p:nvPr>
            <p:ph type="title"/>
          </p:nvPr>
        </p:nvSpPr>
        <p:spPr/>
        <p:txBody>
          <a:bodyPr/>
          <a:lstStyle/>
          <a:p>
            <a:pPr>
              <a:defRPr/>
            </a:pPr>
            <a:endParaRPr lang="en-US"/>
          </a:p>
        </p:txBody>
      </p:sp>
      <p:pic>
        <p:nvPicPr>
          <p:cNvPr id="21508" name="Picture 2" descr="Ð ÐµÐ·ÑÐ»ÑÐ°Ñ ÑÐ»Ð¸ÐºÐ° Ð·Ð° akutna idiopatska nagluvo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000" y="1828800"/>
            <a:ext cx="9652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82604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1"/>
          <p:cNvSpPr>
            <a:spLocks noGrp="1"/>
          </p:cNvSpPr>
          <p:nvPr>
            <p:ph idx="1"/>
          </p:nvPr>
        </p:nvSpPr>
        <p:spPr/>
        <p:txBody>
          <a:bodyPr/>
          <a:lstStyle/>
          <a:p>
            <a:r>
              <a:rPr lang="en-US" altLang="en-US" smtClean="0">
                <a:latin typeface="Times New Roman" pitchFamily="18" charset="0"/>
                <a:cs typeface="Times New Roman" pitchFamily="18" charset="0"/>
              </a:rPr>
              <a:t>Younger people, healthy people, both sexes</a:t>
            </a:r>
          </a:p>
          <a:p>
            <a:r>
              <a:rPr lang="en-US" altLang="en-US" smtClean="0">
                <a:latin typeface="Times New Roman" pitchFamily="18" charset="0"/>
                <a:cs typeface="Times New Roman" pitchFamily="18" charset="0"/>
              </a:rPr>
              <a:t>Sudden damage to the sense of balance, without diseases of other parts of the CNS. Etiology is not entirely clear</a:t>
            </a:r>
          </a:p>
          <a:p>
            <a:r>
              <a:rPr lang="en-US" altLang="en-US" smtClean="0">
                <a:latin typeface="Times New Roman" pitchFamily="18" charset="0"/>
                <a:cs typeface="Times New Roman" pitchFamily="18" charset="0"/>
              </a:rPr>
              <a:t>The most likely viral etiology</a:t>
            </a:r>
          </a:p>
          <a:p>
            <a:r>
              <a:rPr lang="en-US" altLang="en-US" smtClean="0">
                <a:latin typeface="Times New Roman" pitchFamily="18" charset="0"/>
                <a:cs typeface="Times New Roman" pitchFamily="18" charset="0"/>
              </a:rPr>
              <a:t>The etiology is similar to acute sensorineural hearing loss, only the sense of balance is affected here.</a:t>
            </a:r>
          </a:p>
        </p:txBody>
      </p:sp>
      <p:sp>
        <p:nvSpPr>
          <p:cNvPr id="3" name="Title 2"/>
          <p:cNvSpPr>
            <a:spLocks noGrp="1"/>
          </p:cNvSpPr>
          <p:nvPr>
            <p:ph type="title"/>
          </p:nvPr>
        </p:nvSpPr>
        <p:spPr/>
        <p:txBody>
          <a:bodyPr/>
          <a:lstStyle/>
          <a:p>
            <a:pPr>
              <a:defRPr/>
            </a:pPr>
            <a:r>
              <a:rPr lang="en-US" dirty="0">
                <a:latin typeface="Times New Roman" pitchFamily="18" charset="0"/>
                <a:cs typeface="Times New Roman" pitchFamily="18" charset="0"/>
              </a:rPr>
              <a:t>Vestibular </a:t>
            </a:r>
            <a:r>
              <a:rPr lang="en-US" dirty="0" err="1">
                <a:latin typeface="Times New Roman" pitchFamily="18" charset="0"/>
                <a:cs typeface="Times New Roman" pitchFamily="18" charset="0"/>
              </a:rPr>
              <a:t>neuronitis</a:t>
            </a:r>
            <a:r>
              <a:rPr lang="en-US" dirty="0">
                <a:latin typeface="Times New Roman" pitchFamily="18" charset="0"/>
                <a:cs typeface="Times New Roman" pitchFamily="18" charset="0"/>
              </a:rPr>
              <a:t> </a:t>
            </a:r>
          </a:p>
        </p:txBody>
      </p:sp>
      <p:pic>
        <p:nvPicPr>
          <p:cNvPr id="22532" name="Picture 2" descr="Ð ÐµÐ·ÑÐ»ÑÐ°Ñ ÑÐ»Ð¸ÐºÐ° Ð·Ð° neuronitis n. vestibular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7200" y="4914900"/>
            <a:ext cx="5486400"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40200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1"/>
          <p:cNvSpPr>
            <a:spLocks noGrp="1"/>
          </p:cNvSpPr>
          <p:nvPr>
            <p:ph idx="1"/>
          </p:nvPr>
        </p:nvSpPr>
        <p:spPr/>
        <p:txBody>
          <a:bodyPr/>
          <a:lstStyle/>
          <a:p>
            <a:r>
              <a:rPr lang="en-US" altLang="en-US" smtClean="0">
                <a:latin typeface="Times New Roman" pitchFamily="18" charset="0"/>
                <a:cs typeface="Times New Roman" pitchFamily="18" charset="0"/>
              </a:rPr>
              <a:t>Strong dizziness, accompanied by nausea, sometimes vomiting</a:t>
            </a:r>
          </a:p>
          <a:p>
            <a:r>
              <a:rPr lang="en-US" altLang="en-US" smtClean="0">
                <a:latin typeface="Times New Roman" pitchFamily="18" charset="0"/>
                <a:cs typeface="Times New Roman" pitchFamily="18" charset="0"/>
              </a:rPr>
              <a:t>Pathological vestibular nystagmus with a direction towards the healthy side (slow phase towards the affected side)</a:t>
            </a:r>
          </a:p>
          <a:p>
            <a:r>
              <a:rPr lang="en-US" altLang="en-US" smtClean="0">
                <a:latin typeface="Times New Roman" pitchFamily="18" charset="0"/>
                <a:cs typeface="Times New Roman" pitchFamily="18" charset="0"/>
              </a:rPr>
              <a:t>The tendency to fall towards the affected side</a:t>
            </a:r>
            <a:endParaRPr lang="en-US" altLang="en-US" smtClean="0"/>
          </a:p>
        </p:txBody>
      </p:sp>
      <p:sp>
        <p:nvSpPr>
          <p:cNvPr id="3" name="Title 2"/>
          <p:cNvSpPr>
            <a:spLocks noGrp="1"/>
          </p:cNvSpPr>
          <p:nvPr>
            <p:ph type="title"/>
          </p:nvPr>
        </p:nvSpPr>
        <p:spPr/>
        <p:txBody>
          <a:bodyPr/>
          <a:lstStyle/>
          <a:p>
            <a:pPr>
              <a:defRPr/>
            </a:pPr>
            <a:r>
              <a:rPr lang="en-US" dirty="0">
                <a:latin typeface="Times New Roman" pitchFamily="18" charset="0"/>
                <a:cs typeface="Times New Roman" pitchFamily="18" charset="0"/>
              </a:rPr>
              <a:t>Clinical presentation</a:t>
            </a:r>
          </a:p>
        </p:txBody>
      </p:sp>
    </p:spTree>
    <p:extLst>
      <p:ext uri="{BB962C8B-B14F-4D97-AF65-F5344CB8AC3E}">
        <p14:creationId xmlns:p14="http://schemas.microsoft.com/office/powerpoint/2010/main" val="31392689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1"/>
          <p:cNvSpPr>
            <a:spLocks noGrp="1"/>
          </p:cNvSpPr>
          <p:nvPr>
            <p:ph idx="1"/>
          </p:nvPr>
        </p:nvSpPr>
        <p:spPr/>
        <p:txBody>
          <a:bodyPr/>
          <a:lstStyle/>
          <a:p>
            <a:r>
              <a:rPr lang="en-US" altLang="en-US" smtClean="0">
                <a:latin typeface="Times New Roman" pitchFamily="18" charset="0"/>
                <a:cs typeface="Times New Roman" pitchFamily="18" charset="0"/>
              </a:rPr>
              <a:t>Anamnesis, clinical examination, audiometry and vestibular tests</a:t>
            </a:r>
          </a:p>
          <a:p>
            <a:r>
              <a:rPr lang="en-US" altLang="en-US" smtClean="0">
                <a:latin typeface="Times New Roman" pitchFamily="18" charset="0"/>
                <a:cs typeface="Times New Roman" pitchFamily="18" charset="0"/>
              </a:rPr>
              <a:t>Audiometry: normal hearing.</a:t>
            </a:r>
          </a:p>
          <a:p>
            <a:r>
              <a:rPr lang="en-US" altLang="en-US" smtClean="0">
                <a:latin typeface="Times New Roman" pitchFamily="18" charset="0"/>
                <a:cs typeface="Times New Roman" pitchFamily="18" charset="0"/>
              </a:rPr>
              <a:t>Caloric reflex test: reduction or absence of sense of balance function on that side</a:t>
            </a:r>
          </a:p>
          <a:p>
            <a:r>
              <a:rPr lang="en-US" altLang="en-US" smtClean="0">
                <a:latin typeface="Times New Roman" pitchFamily="18" charset="0"/>
                <a:cs typeface="Times New Roman" pitchFamily="18" charset="0"/>
              </a:rPr>
              <a:t>neurologist</a:t>
            </a:r>
          </a:p>
        </p:txBody>
      </p:sp>
      <p:sp>
        <p:nvSpPr>
          <p:cNvPr id="3" name="Title 2"/>
          <p:cNvSpPr>
            <a:spLocks noGrp="1"/>
          </p:cNvSpPr>
          <p:nvPr>
            <p:ph type="title"/>
          </p:nvPr>
        </p:nvSpPr>
        <p:spPr/>
        <p:txBody>
          <a:bodyPr/>
          <a:lstStyle/>
          <a:p>
            <a:pPr>
              <a:defRPr/>
            </a:pPr>
            <a:r>
              <a:rPr lang="sr-Latn-RS" dirty="0" err="1" smtClean="0">
                <a:latin typeface="Times New Roman" pitchFamily="18" charset="0"/>
                <a:cs typeface="Times New Roman" pitchFamily="18" charset="0"/>
              </a:rPr>
              <a:t>Diagnosis</a:t>
            </a:r>
            <a:r>
              <a:rPr lang="sr-Latn-R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1992130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1"/>
          <p:cNvSpPr>
            <a:spLocks noGrp="1"/>
          </p:cNvSpPr>
          <p:nvPr>
            <p:ph idx="1"/>
          </p:nvPr>
        </p:nvSpPr>
        <p:spPr/>
        <p:txBody>
          <a:bodyPr/>
          <a:lstStyle/>
          <a:p>
            <a:r>
              <a:rPr lang="en-US" altLang="en-US" smtClean="0">
                <a:latin typeface="Times New Roman" pitchFamily="18" charset="0"/>
                <a:cs typeface="Times New Roman" pitchFamily="18" charset="0"/>
              </a:rPr>
              <a:t>Symptomatic (antivertiginous and antiemetic drug)</a:t>
            </a:r>
          </a:p>
          <a:p>
            <a:r>
              <a:rPr lang="en-US" altLang="en-US" smtClean="0">
                <a:latin typeface="Times New Roman" pitchFamily="18" charset="0"/>
                <a:cs typeface="Times New Roman" pitchFamily="18" charset="0"/>
              </a:rPr>
              <a:t>The natural course of the disease is favorable due to central compensation</a:t>
            </a:r>
          </a:p>
          <a:p>
            <a:r>
              <a:rPr lang="en-US" altLang="en-US" smtClean="0">
                <a:latin typeface="Times New Roman" pitchFamily="18" charset="0"/>
                <a:cs typeface="Times New Roman" pitchFamily="18" charset="0"/>
              </a:rPr>
              <a:t>As soon as there is an improvement, independent movement should be advised so that central compensation can maximally improve the function of the vestibulo-ocular and vestibulospinal reflexes.</a:t>
            </a:r>
          </a:p>
        </p:txBody>
      </p:sp>
      <p:sp>
        <p:nvSpPr>
          <p:cNvPr id="3" name="Title 2"/>
          <p:cNvSpPr>
            <a:spLocks noGrp="1"/>
          </p:cNvSpPr>
          <p:nvPr>
            <p:ph type="title"/>
          </p:nvPr>
        </p:nvSpPr>
        <p:spPr/>
        <p:txBody>
          <a:bodyPr/>
          <a:lstStyle/>
          <a:p>
            <a:pPr>
              <a:defRPr/>
            </a:pPr>
            <a:r>
              <a:rPr lang="sr-Latn-RS" dirty="0" err="1" smtClean="0">
                <a:latin typeface="Times New Roman" pitchFamily="18" charset="0"/>
                <a:cs typeface="Times New Roman" pitchFamily="18" charset="0"/>
              </a:rPr>
              <a:t>Therapy</a:t>
            </a:r>
            <a:r>
              <a:rPr lang="sr-Latn-R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422250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The </a:t>
            </a:r>
            <a:r>
              <a:rPr lang="sr-Latn-RS" dirty="0" err="1" smtClean="0">
                <a:latin typeface="Times New Roman" pitchFamily="18" charset="0"/>
                <a:cs typeface="Times New Roman" pitchFamily="18" charset="0"/>
              </a:rPr>
              <a:t>disease</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does not lead to vital threats, but to facial expression disorders and the appearance of asymmetry </a:t>
            </a:r>
          </a:p>
          <a:p>
            <a:r>
              <a:rPr lang="en-US" dirty="0">
                <a:latin typeface="Times New Roman" pitchFamily="18" charset="0"/>
                <a:cs typeface="Times New Roman" pitchFamily="18" charset="0"/>
              </a:rPr>
              <a:t>Six segments:</a:t>
            </a:r>
          </a:p>
          <a:p>
            <a:r>
              <a:rPr lang="en-US" dirty="0">
                <a:latin typeface="Times New Roman" pitchFamily="18" charset="0"/>
                <a:cs typeface="Times New Roman" pitchFamily="18" charset="0"/>
              </a:rPr>
              <a:t>Intracranial, </a:t>
            </a:r>
            <a:r>
              <a:rPr lang="en-US" dirty="0" err="1">
                <a:latin typeface="Times New Roman" pitchFamily="18" charset="0"/>
                <a:cs typeface="Times New Roman" pitchFamily="18" charset="0"/>
              </a:rPr>
              <a:t>intrameatal</a:t>
            </a:r>
            <a:r>
              <a:rPr lang="en-US" dirty="0">
                <a:latin typeface="Times New Roman" pitchFamily="18" charset="0"/>
                <a:cs typeface="Times New Roman" pitchFamily="18" charset="0"/>
              </a:rPr>
              <a:t>, labyrinthine, tympanic, mastoid and </a:t>
            </a:r>
            <a:r>
              <a:rPr lang="en-US" dirty="0" err="1">
                <a:latin typeface="Times New Roman" pitchFamily="18" charset="0"/>
                <a:cs typeface="Times New Roman" pitchFamily="18" charset="0"/>
              </a:rPr>
              <a:t>extracranial</a:t>
            </a:r>
            <a:r>
              <a:rPr lang="en-US" dirty="0">
                <a:latin typeface="Times New Roman" pitchFamily="18" charset="0"/>
                <a:cs typeface="Times New Roman" pitchFamily="18" charset="0"/>
              </a:rPr>
              <a:t> segments</a:t>
            </a:r>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8691359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1"/>
          <p:cNvSpPr>
            <a:spLocks noGrp="1"/>
          </p:cNvSpPr>
          <p:nvPr>
            <p:ph idx="1"/>
          </p:nvPr>
        </p:nvSpPr>
        <p:spPr/>
        <p:txBody>
          <a:bodyPr/>
          <a:lstStyle/>
          <a:p>
            <a:r>
              <a:rPr lang="en-US" altLang="en-US" smtClean="0">
                <a:latin typeface="Times New Roman" pitchFamily="18" charset="0"/>
                <a:cs typeface="Times New Roman" pitchFamily="18" charset="0"/>
              </a:rPr>
              <a:t>A disorder, NOT IMPAIRMENT, of the sense of balance characterized by short-term vertigo that occurs after changing the position of the head</a:t>
            </a:r>
          </a:p>
          <a:p>
            <a:r>
              <a:rPr lang="en-US" altLang="en-US" smtClean="0">
                <a:latin typeface="Times New Roman" pitchFamily="18" charset="0"/>
                <a:cs typeface="Times New Roman" pitchFamily="18" charset="0"/>
              </a:rPr>
              <a:t>Etiology: known</a:t>
            </a:r>
          </a:p>
          <a:p>
            <a:pPr lvl="1"/>
            <a:r>
              <a:rPr lang="en-US" altLang="en-US" smtClean="0">
                <a:latin typeface="Times New Roman" pitchFamily="18" charset="0"/>
                <a:cs typeface="Times New Roman" pitchFamily="18" charset="0"/>
              </a:rPr>
              <a:t>The maculae of the utriculus fall into the semicircular canal, usually the posterior one</a:t>
            </a:r>
          </a:p>
          <a:p>
            <a:r>
              <a:rPr lang="en-US" altLang="en-US" smtClean="0">
                <a:latin typeface="Times New Roman" pitchFamily="18" charset="0"/>
                <a:cs typeface="Times New Roman" pitchFamily="18" charset="0"/>
              </a:rPr>
              <a:t>Due to the gravity of the earth, the otoconia tend to occupy the lowest position in the canal and false signals are sent about rotatory movement of the head. This causes nystagmus and vertigo.</a:t>
            </a:r>
          </a:p>
        </p:txBody>
      </p:sp>
      <p:sp>
        <p:nvSpPr>
          <p:cNvPr id="3" name="Title 2"/>
          <p:cNvSpPr>
            <a:spLocks noGrp="1"/>
          </p:cNvSpPr>
          <p:nvPr>
            <p:ph type="title"/>
          </p:nvPr>
        </p:nvSpPr>
        <p:spPr/>
        <p:txBody>
          <a:bodyPr>
            <a:normAutofit/>
          </a:bodyPr>
          <a:lstStyle/>
          <a:p>
            <a:pPr algn="ctr">
              <a:defRPr/>
            </a:pPr>
            <a:r>
              <a:rPr lang="en-US" dirty="0">
                <a:latin typeface="Times New Roman" pitchFamily="18" charset="0"/>
                <a:cs typeface="Times New Roman" pitchFamily="18" charset="0"/>
              </a:rPr>
              <a:t>Benign paroxysmal positional vertigo</a:t>
            </a:r>
            <a:endParaRPr lang="en-US" dirty="0"/>
          </a:p>
        </p:txBody>
      </p:sp>
    </p:spTree>
    <p:extLst>
      <p:ext uri="{BB962C8B-B14F-4D97-AF65-F5344CB8AC3E}">
        <p14:creationId xmlns:p14="http://schemas.microsoft.com/office/powerpoint/2010/main" val="3122111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1"/>
          <p:cNvSpPr>
            <a:spLocks noGrp="1"/>
          </p:cNvSpPr>
          <p:nvPr>
            <p:ph idx="1"/>
          </p:nvPr>
        </p:nvSpPr>
        <p:spPr/>
        <p:txBody>
          <a:bodyPr/>
          <a:lstStyle/>
          <a:p>
            <a:r>
              <a:rPr lang="en-US" altLang="en-US" smtClean="0">
                <a:latin typeface="Times New Roman" pitchFamily="18" charset="0"/>
                <a:cs typeface="Times New Roman" pitchFamily="18" charset="0"/>
              </a:rPr>
              <a:t>Short-term dizziness (about 15 seconds)</a:t>
            </a:r>
          </a:p>
          <a:p>
            <a:r>
              <a:rPr lang="en-US" altLang="en-US" smtClean="0">
                <a:latin typeface="Times New Roman" pitchFamily="18" charset="0"/>
                <a:cs typeface="Times New Roman" pitchFamily="18" charset="0"/>
              </a:rPr>
              <a:t>When lying down in bed, moving in bed or throwing back the head</a:t>
            </a:r>
          </a:p>
          <a:p>
            <a:r>
              <a:rPr lang="en-US" altLang="en-US" smtClean="0">
                <a:latin typeface="Times New Roman" pitchFamily="18" charset="0"/>
                <a:cs typeface="Times New Roman" pitchFamily="18" charset="0"/>
              </a:rPr>
              <a:t>This is about changing the position of the head in relation to the direction of the earth's gravity</a:t>
            </a:r>
          </a:p>
          <a:p>
            <a:r>
              <a:rPr lang="en-US" altLang="en-US" smtClean="0">
                <a:latin typeface="Times New Roman" pitchFamily="18" charset="0"/>
                <a:cs typeface="Times New Roman" pitchFamily="18" charset="0"/>
              </a:rPr>
              <a:t>It is not a problem of the cervical spine</a:t>
            </a:r>
          </a:p>
          <a:p>
            <a:endParaRPr lang="en-US" altLang="en-US" smtClean="0">
              <a:latin typeface="Times New Roman" pitchFamily="18" charset="0"/>
              <a:cs typeface="Times New Roman" pitchFamily="18" charset="0"/>
            </a:endParaRPr>
          </a:p>
          <a:p>
            <a:r>
              <a:rPr lang="en-US" altLang="en-US" smtClean="0">
                <a:latin typeface="Times New Roman" pitchFamily="18" charset="0"/>
                <a:cs typeface="Times New Roman" pitchFamily="18" charset="0"/>
              </a:rPr>
              <a:t>Diagnosis: anamnesis, audiometry and caloric test are normal, because there is no damage to the sense of hearing and balance.</a:t>
            </a:r>
          </a:p>
        </p:txBody>
      </p:sp>
      <p:sp>
        <p:nvSpPr>
          <p:cNvPr id="3" name="Title 2"/>
          <p:cNvSpPr>
            <a:spLocks noGrp="1"/>
          </p:cNvSpPr>
          <p:nvPr>
            <p:ph type="title"/>
          </p:nvPr>
        </p:nvSpPr>
        <p:spPr/>
        <p:txBody>
          <a:bodyPr/>
          <a:lstStyle/>
          <a:p>
            <a:pPr>
              <a:defRPr/>
            </a:pPr>
            <a:r>
              <a:rPr lang="en-US" dirty="0">
                <a:latin typeface="Times New Roman" pitchFamily="18" charset="0"/>
                <a:cs typeface="Times New Roman" pitchFamily="18" charset="0"/>
              </a:rPr>
              <a:t>Clinical presentation</a:t>
            </a:r>
          </a:p>
        </p:txBody>
      </p:sp>
    </p:spTree>
    <p:extLst>
      <p:ext uri="{BB962C8B-B14F-4D97-AF65-F5344CB8AC3E}">
        <p14:creationId xmlns:p14="http://schemas.microsoft.com/office/powerpoint/2010/main" val="439594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1"/>
          <p:cNvSpPr>
            <a:spLocks noGrp="1"/>
          </p:cNvSpPr>
          <p:nvPr>
            <p:ph idx="1"/>
          </p:nvPr>
        </p:nvSpPr>
        <p:spPr/>
        <p:txBody>
          <a:bodyPr/>
          <a:lstStyle/>
          <a:p>
            <a:r>
              <a:rPr lang="en-US" altLang="en-US" smtClean="0">
                <a:latin typeface="Times New Roman" pitchFamily="18" charset="0"/>
                <a:cs typeface="Times New Roman" pitchFamily="18" charset="0"/>
              </a:rPr>
              <a:t>Very successful</a:t>
            </a:r>
          </a:p>
          <a:p>
            <a:r>
              <a:rPr lang="en-US" altLang="en-US" smtClean="0">
                <a:latin typeface="Times New Roman" pitchFamily="18" charset="0"/>
                <a:cs typeface="Times New Roman" pitchFamily="18" charset="0"/>
              </a:rPr>
              <a:t>It consists in returning fallen otoconia from the semicircular canal to the utriculus</a:t>
            </a:r>
          </a:p>
          <a:p>
            <a:r>
              <a:rPr lang="en-US" altLang="en-US" smtClean="0">
                <a:latin typeface="Times New Roman" pitchFamily="18" charset="0"/>
                <a:cs typeface="Times New Roman" pitchFamily="18" charset="0"/>
              </a:rPr>
              <a:t>Repositional maneuver</a:t>
            </a:r>
          </a:p>
          <a:p>
            <a:r>
              <a:rPr lang="en-US" altLang="en-US" smtClean="0">
                <a:latin typeface="Times New Roman" pitchFamily="18" charset="0"/>
                <a:cs typeface="Times New Roman" pitchFamily="18" charset="0"/>
              </a:rPr>
              <a:t>Drug therapy is not required</a:t>
            </a:r>
          </a:p>
        </p:txBody>
      </p:sp>
      <p:sp>
        <p:nvSpPr>
          <p:cNvPr id="3" name="Title 2"/>
          <p:cNvSpPr>
            <a:spLocks noGrp="1"/>
          </p:cNvSpPr>
          <p:nvPr>
            <p:ph type="title"/>
          </p:nvPr>
        </p:nvSpPr>
        <p:spPr/>
        <p:txBody>
          <a:bodyPr/>
          <a:lstStyle/>
          <a:p>
            <a:pPr>
              <a:defRPr/>
            </a:pPr>
            <a:r>
              <a:rPr lang="sr-Cyrl-RS" dirty="0" smtClean="0">
                <a:latin typeface="Times New Roman" pitchFamily="18" charset="0"/>
                <a:cs typeface="Times New Roman" pitchFamily="18" charset="0"/>
              </a:rPr>
              <a:t> </a:t>
            </a:r>
            <a:r>
              <a:rPr lang="sr-Latn-RS" dirty="0" err="1" smtClean="0">
                <a:latin typeface="Times New Roman" pitchFamily="18" charset="0"/>
                <a:cs typeface="Times New Roman" pitchFamily="18" charset="0"/>
              </a:rPr>
              <a:t>Therapy</a:t>
            </a:r>
            <a:r>
              <a:rPr lang="sr-Latn-R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pic>
        <p:nvPicPr>
          <p:cNvPr id="28676" name="Picture 2" descr="Ð ÐµÐ·ÑÐ»ÑÐ°Ñ ÑÐ»Ð¸ÐºÐ° Ð·Ð° Ð±ÐµÐ½Ð¸Ð³Ð½Ð¸ Ð¿Ð°ÑÐ¾ÐºÑÐ¸Ð·Ð¼Ð°Ð»Ð½Ð¸ Ð²ÐµÑÑÐ¸Ð³Ð¾"/>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2400" y="4157664"/>
            <a:ext cx="4495800" cy="254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7" name="Picture 4" descr="Ð¡ÑÐ¾Ð´Ð½Ð° ÑÐ»Ð¸Ðº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6800" y="4343401"/>
            <a:ext cx="3378200" cy="168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04924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sr-Latn-RS" b="1" dirty="0" smtClean="0">
                <a:solidFill>
                  <a:srgbClr val="FF0000"/>
                </a:solidFill>
                <a:latin typeface="Times New Roman" pitchFamily="18" charset="0"/>
                <a:cs typeface="Times New Roman" pitchFamily="18" charset="0"/>
              </a:rPr>
              <a:t>Otosclerosis</a:t>
            </a:r>
            <a:endParaRPr lang="en-US" b="1"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494703980"/>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p:txBody>
          <a:bodyPr/>
          <a:lstStyle/>
          <a:p>
            <a:r>
              <a:rPr lang="en-US" dirty="0">
                <a:latin typeface="Times New Roman" pitchFamily="18" charset="0"/>
                <a:cs typeface="Times New Roman" pitchFamily="18" charset="0"/>
              </a:rPr>
              <a:t>Hereditary primary osteodystrophy of the bony labyrinth with stapes fixation causing progressive </a:t>
            </a:r>
            <a:r>
              <a:rPr lang="sr-Latn-RS" dirty="0" smtClean="0">
                <a:latin typeface="Times New Roman" pitchFamily="18" charset="0"/>
                <a:cs typeface="Times New Roman" pitchFamily="18" charset="0"/>
              </a:rPr>
              <a:t>primarily conductive hearing loss. </a:t>
            </a:r>
            <a:endParaRPr lang="en-US" dirty="0" smtClean="0">
              <a:latin typeface="Times New Roman" pitchFamily="18" charset="0"/>
              <a:cs typeface="Times New Roman" pitchFamily="18" charset="0"/>
            </a:endParaRPr>
          </a:p>
          <a:p>
            <a:r>
              <a:rPr lang="sr-Latn-RS" dirty="0" smtClean="0">
                <a:latin typeface="Times New Roman" pitchFamily="18" charset="0"/>
                <a:cs typeface="Times New Roman" pitchFamily="18" charset="0"/>
              </a:rPr>
              <a:t>Otosclerosis is a disease of middle and inner ear. </a:t>
            </a:r>
            <a:endParaRPr lang="en-US" dirty="0" smtClean="0">
              <a:latin typeface="Times New Roman" pitchFamily="18" charset="0"/>
              <a:cs typeface="Times New Roman" pitchFamily="18" charset="0"/>
            </a:endParaRPr>
          </a:p>
        </p:txBody>
      </p:sp>
      <p:sp>
        <p:nvSpPr>
          <p:cNvPr id="3" name="Title 2"/>
          <p:cNvSpPr>
            <a:spLocks noGrp="1"/>
          </p:cNvSpPr>
          <p:nvPr>
            <p:ph type="title"/>
          </p:nvPr>
        </p:nvSpPr>
        <p:spPr/>
        <p:txBody>
          <a:bodyPr/>
          <a:lstStyle/>
          <a:p>
            <a:pPr fontAlgn="auto">
              <a:spcAft>
                <a:spcPts val="0"/>
              </a:spcAft>
              <a:defRPr/>
            </a:pPr>
            <a:r>
              <a:rPr lang="sr-Latn-RS" dirty="0" smtClean="0">
                <a:latin typeface="Times New Roman" pitchFamily="18" charset="0"/>
                <a:cs typeface="Times New Roman" pitchFamily="18" charset="0"/>
              </a:rPr>
              <a:t>Otosclerosis</a:t>
            </a:r>
            <a:endParaRPr lang="en-US" dirty="0"/>
          </a:p>
        </p:txBody>
      </p:sp>
      <p:pic>
        <p:nvPicPr>
          <p:cNvPr id="10244" name="Picture 2" descr="Gray919.png"/>
          <p:cNvPicPr>
            <a:picLocks noChangeAspect="1" noChangeArrowheads="1"/>
          </p:cNvPicPr>
          <p:nvPr/>
        </p:nvPicPr>
        <p:blipFill>
          <a:blip r:embed="rId2"/>
          <a:srcRect/>
          <a:stretch>
            <a:fillRect/>
          </a:stretch>
        </p:blipFill>
        <p:spPr bwMode="auto">
          <a:xfrm>
            <a:off x="5384800" y="3581400"/>
            <a:ext cx="2794000" cy="3067050"/>
          </a:xfrm>
          <a:prstGeom prst="rect">
            <a:avLst/>
          </a:prstGeom>
          <a:noFill/>
          <a:ln w="9525">
            <a:noFill/>
            <a:miter lim="800000"/>
            <a:headEnd/>
            <a:tailEnd/>
          </a:ln>
        </p:spPr>
      </p:pic>
    </p:spTree>
    <p:extLst>
      <p:ext uri="{BB962C8B-B14F-4D97-AF65-F5344CB8AC3E}">
        <p14:creationId xmlns:p14="http://schemas.microsoft.com/office/powerpoint/2010/main" val="1048715274"/>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p:txBody>
          <a:bodyPr/>
          <a:lstStyle/>
          <a:p>
            <a:r>
              <a:rPr lang="sr-Latn-RS" dirty="0" smtClean="0">
                <a:latin typeface="Times New Roman" pitchFamily="18" charset="0"/>
                <a:cs typeface="Times New Roman" pitchFamily="18" charset="0"/>
              </a:rPr>
              <a:t>It is more common in caucasians</a:t>
            </a:r>
            <a:endParaRPr lang="en-US" dirty="0" smtClean="0">
              <a:latin typeface="Times New Roman" pitchFamily="18" charset="0"/>
              <a:cs typeface="Times New Roman" pitchFamily="18" charset="0"/>
            </a:endParaRPr>
          </a:p>
          <a:p>
            <a:r>
              <a:rPr lang="sr-Latn-RS" dirty="0" smtClean="0">
                <a:latin typeface="Times New Roman" pitchFamily="18" charset="0"/>
                <a:cs typeface="Times New Roman" pitchFamily="18" charset="0"/>
              </a:rPr>
              <a:t>Prevalence is </a:t>
            </a:r>
            <a:r>
              <a:rPr lang="en-US" dirty="0" smtClean="0">
                <a:latin typeface="Times New Roman" pitchFamily="18" charset="0"/>
                <a:cs typeface="Times New Roman" pitchFamily="18" charset="0"/>
              </a:rPr>
              <a:t>0,3</a:t>
            </a:r>
            <a:r>
              <a:rPr lang="en-US" dirty="0" smtClean="0">
                <a:latin typeface="Times New Roman" pitchFamily="18" charset="0"/>
                <a:cs typeface="Times New Roman" pitchFamily="18" charset="0"/>
              </a:rPr>
              <a:t>%</a:t>
            </a:r>
          </a:p>
          <a:p>
            <a:r>
              <a:rPr lang="sr-Latn-RS" dirty="0" smtClean="0">
                <a:latin typeface="Times New Roman" pitchFamily="18" charset="0"/>
                <a:cs typeface="Times New Roman" pitchFamily="18" charset="0"/>
              </a:rPr>
              <a:t>Two times more common in woman than in man</a:t>
            </a:r>
            <a:endParaRPr lang="en-US" dirty="0" smtClean="0">
              <a:latin typeface="Times New Roman" pitchFamily="18" charset="0"/>
              <a:cs typeface="Times New Roman" pitchFamily="18" charset="0"/>
            </a:endParaRPr>
          </a:p>
          <a:p>
            <a:r>
              <a:rPr lang="sr-Latn-RS" dirty="0" smtClean="0">
                <a:latin typeface="Times New Roman" pitchFamily="18" charset="0"/>
                <a:cs typeface="Times New Roman" pitchFamily="18" charset="0"/>
              </a:rPr>
              <a:t>It can affect people between 1</a:t>
            </a:r>
            <a:r>
              <a:rPr lang="en-US" dirty="0" smtClean="0">
                <a:latin typeface="Times New Roman" pitchFamily="18" charset="0"/>
                <a:cs typeface="Times New Roman" pitchFamily="18" charset="0"/>
              </a:rPr>
              <a:t>6 </a:t>
            </a:r>
            <a:r>
              <a:rPr lang="sr-Latn-RS" dirty="0" smtClean="0">
                <a:latin typeface="Times New Roman" pitchFamily="18" charset="0"/>
                <a:cs typeface="Times New Roman" pitchFamily="18" charset="0"/>
              </a:rPr>
              <a:t>and</a:t>
            </a: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50 </a:t>
            </a:r>
            <a:r>
              <a:rPr lang="sr-Latn-RS" dirty="0" smtClean="0">
                <a:latin typeface="Times New Roman" pitchFamily="18" charset="0"/>
                <a:cs typeface="Times New Roman" pitchFamily="18" charset="0"/>
              </a:rPr>
              <a:t>years of age, in</a:t>
            </a: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10 % </a:t>
            </a:r>
            <a:r>
              <a:rPr lang="sr-Latn-RS" dirty="0" smtClean="0">
                <a:latin typeface="Times New Roman" pitchFamily="18" charset="0"/>
                <a:cs typeface="Times New Roman" pitchFamily="18" charset="0"/>
              </a:rPr>
              <a:t>in perimenopause</a:t>
            </a:r>
            <a:endParaRPr lang="en-US" dirty="0" smtClean="0">
              <a:latin typeface="Times New Roman" pitchFamily="18" charset="0"/>
              <a:cs typeface="Times New Roman" pitchFamily="18" charset="0"/>
            </a:endParaRPr>
          </a:p>
          <a:p>
            <a:r>
              <a:rPr lang="sr-Latn-RS" dirty="0" smtClean="0">
                <a:latin typeface="Times New Roman" pitchFamily="18" charset="0"/>
                <a:cs typeface="Times New Roman" pitchFamily="18" charset="0"/>
              </a:rPr>
              <a:t>If it appears later in life, progression is slower. </a:t>
            </a:r>
            <a:endParaRPr lang="en-US" dirty="0" smtClean="0">
              <a:latin typeface="Times New Roman" pitchFamily="18" charset="0"/>
              <a:cs typeface="Times New Roman" pitchFamily="18" charset="0"/>
            </a:endParaRPr>
          </a:p>
          <a:p>
            <a:r>
              <a:rPr lang="en-US" dirty="0">
                <a:latin typeface="Times New Roman" pitchFamily="18" charset="0"/>
                <a:cs typeface="Times New Roman" pitchFamily="18" charset="0"/>
              </a:rPr>
              <a:t>Juvenile forms have a faster </a:t>
            </a:r>
            <a:r>
              <a:rPr lang="sr-Latn-RS" dirty="0" smtClean="0">
                <a:latin typeface="Times New Roman" pitchFamily="18" charset="0"/>
                <a:cs typeface="Times New Roman" pitchFamily="18" charset="0"/>
              </a:rPr>
              <a:t>progression</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and lead to severe hearing damage</a:t>
            </a:r>
            <a:endParaRPr lang="en-US" dirty="0" smtClean="0">
              <a:latin typeface="Times New Roman" pitchFamily="18" charset="0"/>
              <a:cs typeface="Times New Roman" pitchFamily="18" charset="0"/>
            </a:endParaRPr>
          </a:p>
        </p:txBody>
      </p:sp>
      <p:sp>
        <p:nvSpPr>
          <p:cNvPr id="3" name="Title 2"/>
          <p:cNvSpPr>
            <a:spLocks noGrp="1"/>
          </p:cNvSpPr>
          <p:nvPr>
            <p:ph type="title"/>
          </p:nvPr>
        </p:nvSpPr>
        <p:spPr/>
        <p:txBody>
          <a:bodyPr/>
          <a:lstStyle/>
          <a:p>
            <a:pPr fontAlgn="auto">
              <a:spcAft>
                <a:spcPts val="0"/>
              </a:spcAft>
              <a:defRPr/>
            </a:pPr>
            <a:r>
              <a:rPr lang="sr-Latn-RS" dirty="0" smtClean="0">
                <a:latin typeface="Times New Roman" pitchFamily="18" charset="0"/>
                <a:cs typeface="Times New Roman" pitchFamily="18" charset="0"/>
              </a:rPr>
              <a:t>Epidemiology</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906986472"/>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p:txBody>
          <a:bodyPr/>
          <a:lstStyle/>
          <a:p>
            <a:r>
              <a:rPr lang="sr-Latn-RS" dirty="0" smtClean="0">
                <a:latin typeface="Times New Roman" pitchFamily="18" charset="0"/>
                <a:cs typeface="Times New Roman" pitchFamily="18" charset="0"/>
              </a:rPr>
              <a:t>Unknown</a:t>
            </a:r>
            <a:endParaRPr lang="en-US" dirty="0" smtClean="0">
              <a:latin typeface="Times New Roman" pitchFamily="18" charset="0"/>
              <a:cs typeface="Times New Roman" pitchFamily="18" charset="0"/>
            </a:endParaRPr>
          </a:p>
          <a:p>
            <a:r>
              <a:rPr lang="en-US" dirty="0">
                <a:latin typeface="Times New Roman" pitchFamily="18" charset="0"/>
                <a:cs typeface="Times New Roman" pitchFamily="18" charset="0"/>
              </a:rPr>
              <a:t>It is inherited in an autosomal dominant manner</a:t>
            </a:r>
          </a:p>
          <a:p>
            <a:endParaRPr lang="en-US" dirty="0" smtClean="0"/>
          </a:p>
        </p:txBody>
      </p:sp>
      <p:sp>
        <p:nvSpPr>
          <p:cNvPr id="3" name="Title 2"/>
          <p:cNvSpPr>
            <a:spLocks noGrp="1"/>
          </p:cNvSpPr>
          <p:nvPr>
            <p:ph type="title"/>
          </p:nvPr>
        </p:nvSpPr>
        <p:spPr/>
        <p:txBody>
          <a:bodyPr/>
          <a:lstStyle/>
          <a:p>
            <a:pPr fontAlgn="auto">
              <a:spcAft>
                <a:spcPts val="0"/>
              </a:spcAft>
              <a:defRPr/>
            </a:pPr>
            <a:r>
              <a:rPr lang="sr-Latn-RS" dirty="0" smtClean="0">
                <a:latin typeface="Times New Roman" pitchFamily="18" charset="0"/>
                <a:cs typeface="Times New Roman" pitchFamily="18" charset="0"/>
              </a:rPr>
              <a:t>Etiology</a:t>
            </a:r>
            <a:endParaRPr lang="en-US" dirty="0">
              <a:latin typeface="Times New Roman" pitchFamily="18" charset="0"/>
              <a:cs typeface="Times New Roman" pitchFamily="18" charset="0"/>
            </a:endParaRPr>
          </a:p>
        </p:txBody>
      </p:sp>
      <p:pic>
        <p:nvPicPr>
          <p:cNvPr id="12292" name="Picture 2" descr="Ð ÐµÐ·ÑÐ»ÑÐ°Ñ ÑÐ»Ð¸ÐºÐ° Ð·Ð° otoskleroza uha"/>
          <p:cNvPicPr>
            <a:picLocks noChangeAspect="1" noChangeArrowheads="1"/>
          </p:cNvPicPr>
          <p:nvPr/>
        </p:nvPicPr>
        <p:blipFill>
          <a:blip r:embed="rId2"/>
          <a:srcRect/>
          <a:stretch>
            <a:fillRect/>
          </a:stretch>
        </p:blipFill>
        <p:spPr bwMode="auto">
          <a:xfrm>
            <a:off x="2946400" y="2819400"/>
            <a:ext cx="6493933" cy="3409950"/>
          </a:xfrm>
          <a:prstGeom prst="rect">
            <a:avLst/>
          </a:prstGeom>
          <a:noFill/>
          <a:ln w="9525">
            <a:noFill/>
            <a:miter lim="800000"/>
            <a:headEnd/>
            <a:tailEnd/>
          </a:ln>
        </p:spPr>
      </p:pic>
    </p:spTree>
    <p:extLst>
      <p:ext uri="{BB962C8B-B14F-4D97-AF65-F5344CB8AC3E}">
        <p14:creationId xmlns:p14="http://schemas.microsoft.com/office/powerpoint/2010/main" val="1424044766"/>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65760" indent="-256032" fontAlgn="auto">
              <a:spcAft>
                <a:spcPts val="0"/>
              </a:spcAft>
              <a:buFont typeface="Wingdings 3"/>
              <a:buChar char=""/>
              <a:defRPr/>
            </a:pPr>
            <a:r>
              <a:rPr lang="en-US" dirty="0">
                <a:latin typeface="Times New Roman" pitchFamily="18" charset="0"/>
                <a:cs typeface="Times New Roman" pitchFamily="18" charset="0"/>
              </a:rPr>
              <a:t>As a result of dystrophy of the bony labyrinth, some parts of which are altered due to a process that includes at the same time </a:t>
            </a:r>
            <a:r>
              <a:rPr lang="en-US" dirty="0" err="1">
                <a:latin typeface="Times New Roman" pitchFamily="18" charset="0"/>
                <a:cs typeface="Times New Roman" pitchFamily="18" charset="0"/>
              </a:rPr>
              <a:t>osteolysis</a:t>
            </a:r>
            <a:r>
              <a:rPr lang="en-US" dirty="0">
                <a:latin typeface="Times New Roman" pitchFamily="18" charset="0"/>
                <a:cs typeface="Times New Roman" pitchFamily="18" charset="0"/>
              </a:rPr>
              <a:t> with </a:t>
            </a:r>
            <a:r>
              <a:rPr lang="en-US" dirty="0" err="1">
                <a:latin typeface="Times New Roman" pitchFamily="18" charset="0"/>
                <a:cs typeface="Times New Roman" pitchFamily="18" charset="0"/>
              </a:rPr>
              <a:t>hypervascularization</a:t>
            </a:r>
            <a:endParaRPr lang="en-US" dirty="0">
              <a:latin typeface="Times New Roman" pitchFamily="18" charset="0"/>
              <a:cs typeface="Times New Roman" pitchFamily="18" charset="0"/>
            </a:endParaRPr>
          </a:p>
          <a:p>
            <a:pPr marL="365760" indent="-256032" fontAlgn="auto">
              <a:spcAft>
                <a:spcPts val="0"/>
              </a:spcAft>
              <a:buFont typeface="Wingdings 3"/>
              <a:buChar char=""/>
              <a:defRPr/>
            </a:pPr>
            <a:r>
              <a:rPr lang="en-US" dirty="0">
                <a:latin typeface="Times New Roman" pitchFamily="18" charset="0"/>
                <a:cs typeface="Times New Roman" pitchFamily="18" charset="0"/>
              </a:rPr>
              <a:t>The most common localization is at the </a:t>
            </a:r>
            <a:r>
              <a:rPr lang="en-US" dirty="0" smtClean="0">
                <a:latin typeface="Times New Roman" pitchFamily="18" charset="0"/>
                <a:cs typeface="Times New Roman" pitchFamily="18" charset="0"/>
              </a:rPr>
              <a:t>front </a:t>
            </a:r>
            <a:r>
              <a:rPr lang="en-US" dirty="0">
                <a:latin typeface="Times New Roman" pitchFamily="18" charset="0"/>
                <a:cs typeface="Times New Roman" pitchFamily="18" charset="0"/>
              </a:rPr>
              <a:t>part of the oval window</a:t>
            </a:r>
          </a:p>
          <a:p>
            <a:pPr marL="365760" indent="-256032" fontAlgn="auto">
              <a:spcAft>
                <a:spcPts val="0"/>
              </a:spcAft>
              <a:buFont typeface="Wingdings 3"/>
              <a:buChar char=""/>
              <a:defRPr/>
            </a:pPr>
            <a:r>
              <a:rPr lang="en-US" dirty="0">
                <a:latin typeface="Times New Roman" pitchFamily="18" charset="0"/>
                <a:cs typeface="Times New Roman" pitchFamily="18" charset="0"/>
              </a:rPr>
              <a:t>Intraoperatively, the stapes is fixed with a thickened basal plate due to </a:t>
            </a:r>
            <a:r>
              <a:rPr lang="en-US" dirty="0" err="1">
                <a:latin typeface="Times New Roman" pitchFamily="18" charset="0"/>
                <a:cs typeface="Times New Roman" pitchFamily="18" charset="0"/>
              </a:rPr>
              <a:t>osteosclerotic</a:t>
            </a:r>
            <a:r>
              <a:rPr lang="en-US" dirty="0">
                <a:latin typeface="Times New Roman" pitchFamily="18" charset="0"/>
                <a:cs typeface="Times New Roman" pitchFamily="18" charset="0"/>
              </a:rPr>
              <a:t> foci</a:t>
            </a:r>
          </a:p>
          <a:p>
            <a:pPr marL="365760" indent="-256032" fontAlgn="auto">
              <a:spcAft>
                <a:spcPts val="0"/>
              </a:spcAft>
              <a:buFont typeface="Wingdings 3"/>
              <a:buChar char=""/>
              <a:defRPr/>
            </a:pPr>
            <a:r>
              <a:rPr lang="sr-Latn-RS" dirty="0" smtClean="0">
                <a:latin typeface="Times New Roman" pitchFamily="18" charset="0"/>
                <a:cs typeface="Times New Roman" pitchFamily="18" charset="0"/>
              </a:rPr>
              <a:t>Cochlear otosclerosis is rare</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pPr fontAlgn="auto">
              <a:spcAft>
                <a:spcPts val="0"/>
              </a:spcAft>
              <a:defRPr/>
            </a:pPr>
            <a:r>
              <a:rPr lang="sr-Latn-RS" dirty="0" smtClean="0">
                <a:latin typeface="Times New Roman" pitchFamily="18" charset="0"/>
                <a:cs typeface="Times New Roman" pitchFamily="18" charset="0"/>
              </a:rPr>
              <a:t>Patogenesis</a:t>
            </a:r>
            <a:endParaRPr lang="en-US" dirty="0">
              <a:latin typeface="Times New Roman" pitchFamily="18" charset="0"/>
              <a:cs typeface="Times New Roman" pitchFamily="18" charset="0"/>
            </a:endParaRPr>
          </a:p>
        </p:txBody>
      </p:sp>
      <p:sp>
        <p:nvSpPr>
          <p:cNvPr id="13316" name="AutoShape 2" descr="otoskleroza"/>
          <p:cNvSpPr>
            <a:spLocks noChangeAspect="1" noChangeArrowheads="1"/>
          </p:cNvSpPr>
          <p:nvPr/>
        </p:nvSpPr>
        <p:spPr bwMode="auto">
          <a:xfrm>
            <a:off x="207433" y="-144463"/>
            <a:ext cx="406400" cy="304801"/>
          </a:xfrm>
          <a:prstGeom prst="rect">
            <a:avLst/>
          </a:prstGeom>
          <a:noFill/>
          <a:ln w="9525">
            <a:noFill/>
            <a:miter lim="800000"/>
            <a:headEnd/>
            <a:tailEnd/>
          </a:ln>
        </p:spPr>
        <p:txBody>
          <a:bodyPr/>
          <a:lstStyle/>
          <a:p>
            <a:endParaRPr lang="en-US">
              <a:latin typeface="Lucida Sans Unicode" pitchFamily="34" charset="0"/>
            </a:endParaRPr>
          </a:p>
        </p:txBody>
      </p:sp>
      <p:sp>
        <p:nvSpPr>
          <p:cNvPr id="13317" name="AutoShape 4" descr="otoskleroza"/>
          <p:cNvSpPr>
            <a:spLocks noChangeAspect="1" noChangeArrowheads="1"/>
          </p:cNvSpPr>
          <p:nvPr/>
        </p:nvSpPr>
        <p:spPr bwMode="auto">
          <a:xfrm>
            <a:off x="207433" y="-144463"/>
            <a:ext cx="406400" cy="304801"/>
          </a:xfrm>
          <a:prstGeom prst="rect">
            <a:avLst/>
          </a:prstGeom>
          <a:noFill/>
          <a:ln w="9525">
            <a:noFill/>
            <a:miter lim="800000"/>
            <a:headEnd/>
            <a:tailEnd/>
          </a:ln>
        </p:spPr>
        <p:txBody>
          <a:bodyPr/>
          <a:lstStyle/>
          <a:p>
            <a:endParaRPr lang="en-US">
              <a:latin typeface="Lucida Sans Unicode" pitchFamily="34" charset="0"/>
            </a:endParaRPr>
          </a:p>
        </p:txBody>
      </p:sp>
      <p:pic>
        <p:nvPicPr>
          <p:cNvPr id="13318" name="Picture 6" descr="Ð ÐµÐ·ÑÐ»ÑÐ°Ñ ÑÐ»Ð¸ÐºÐ° Ð·Ð° otoskleroza uha"/>
          <p:cNvPicPr>
            <a:picLocks noChangeAspect="1" noChangeArrowheads="1"/>
          </p:cNvPicPr>
          <p:nvPr/>
        </p:nvPicPr>
        <p:blipFill>
          <a:blip r:embed="rId2"/>
          <a:srcRect/>
          <a:stretch>
            <a:fillRect/>
          </a:stretch>
        </p:blipFill>
        <p:spPr bwMode="auto">
          <a:xfrm>
            <a:off x="8534400" y="4591050"/>
            <a:ext cx="2692400" cy="2266950"/>
          </a:xfrm>
          <a:prstGeom prst="rect">
            <a:avLst/>
          </a:prstGeom>
          <a:noFill/>
          <a:ln w="9525">
            <a:noFill/>
            <a:miter lim="800000"/>
            <a:headEnd/>
            <a:tailEnd/>
          </a:ln>
        </p:spPr>
      </p:pic>
    </p:spTree>
    <p:extLst>
      <p:ext uri="{BB962C8B-B14F-4D97-AF65-F5344CB8AC3E}">
        <p14:creationId xmlns:p14="http://schemas.microsoft.com/office/powerpoint/2010/main" val="2886000906"/>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365760" indent="-256032" fontAlgn="auto">
              <a:spcAft>
                <a:spcPts val="0"/>
              </a:spcAft>
              <a:buFont typeface="Wingdings 3"/>
              <a:buChar char=""/>
              <a:defRPr/>
            </a:pPr>
            <a:r>
              <a:rPr lang="en-US" dirty="0">
                <a:latin typeface="Times New Roman" pitchFamily="18" charset="0"/>
                <a:cs typeface="Times New Roman" pitchFamily="18" charset="0"/>
              </a:rPr>
              <a:t>Young women come for examination due to impaired hearing and tinnitus</a:t>
            </a:r>
          </a:p>
          <a:p>
            <a:pPr marL="365760" indent="-256032" fontAlgn="auto">
              <a:spcAft>
                <a:spcPts val="0"/>
              </a:spcAft>
              <a:buFont typeface="Wingdings 3"/>
              <a:buChar char=""/>
              <a:defRPr/>
            </a:pPr>
            <a:r>
              <a:rPr lang="en-US" dirty="0">
                <a:latin typeface="Times New Roman" pitchFamily="18" charset="0"/>
                <a:cs typeface="Times New Roman" pitchFamily="18" charset="0"/>
              </a:rPr>
              <a:t>Hearing loss is usually bilateral, but at the beginning of the disease it is more pronounced on one side</a:t>
            </a:r>
          </a:p>
          <a:p>
            <a:pPr marL="365760" indent="-256032" fontAlgn="auto">
              <a:spcAft>
                <a:spcPts val="0"/>
              </a:spcAft>
              <a:buFont typeface="Wingdings 3"/>
              <a:buChar char=""/>
              <a:defRPr/>
            </a:pPr>
            <a:r>
              <a:rPr lang="en-US" dirty="0">
                <a:latin typeface="Times New Roman" pitchFamily="18" charset="0"/>
                <a:cs typeface="Times New Roman" pitchFamily="18" charset="0"/>
              </a:rPr>
              <a:t>Unilateral in 30% of cases</a:t>
            </a:r>
          </a:p>
          <a:p>
            <a:pPr marL="365760" indent="-256032" fontAlgn="auto">
              <a:spcAft>
                <a:spcPts val="0"/>
              </a:spcAft>
              <a:buFont typeface="Wingdings 3"/>
              <a:buChar char=""/>
              <a:defRPr/>
            </a:pPr>
            <a:r>
              <a:rPr lang="en-US" dirty="0">
                <a:latin typeface="Times New Roman" pitchFamily="18" charset="0"/>
                <a:cs typeface="Times New Roman" pitchFamily="18" charset="0"/>
              </a:rPr>
              <a:t>At the beginning of the disease, some patients hear better in a noisy environment (Willis </a:t>
            </a:r>
            <a:r>
              <a:rPr lang="en-US" dirty="0" err="1">
                <a:latin typeface="Times New Roman" pitchFamily="18" charset="0"/>
                <a:cs typeface="Times New Roman" pitchFamily="18" charset="0"/>
              </a:rPr>
              <a:t>paracusis</a:t>
            </a:r>
            <a:r>
              <a:rPr lang="en-US" dirty="0">
                <a:latin typeface="Times New Roman" pitchFamily="18" charset="0"/>
                <a:cs typeface="Times New Roman" pitchFamily="18" charset="0"/>
              </a:rPr>
              <a:t>).</a:t>
            </a:r>
          </a:p>
          <a:p>
            <a:pPr marL="365760" indent="-256032" fontAlgn="auto">
              <a:spcAft>
                <a:spcPts val="0"/>
              </a:spcAft>
              <a:buFont typeface="Wingdings 3"/>
              <a:buChar char=""/>
              <a:defRPr/>
            </a:pPr>
            <a:r>
              <a:rPr lang="en-US" dirty="0">
                <a:latin typeface="Times New Roman" pitchFamily="18" charset="0"/>
                <a:cs typeface="Times New Roman" pitchFamily="18" charset="0"/>
              </a:rPr>
              <a:t>The occurrence of mixed hearing loss is a sign of involvement of the inner ear</a:t>
            </a:r>
          </a:p>
          <a:p>
            <a:pPr marL="365760" indent="-256032" fontAlgn="auto">
              <a:spcAft>
                <a:spcPts val="0"/>
              </a:spcAft>
              <a:buFont typeface="Wingdings 3"/>
              <a:buChar char=""/>
              <a:defRPr/>
            </a:pPr>
            <a:r>
              <a:rPr lang="en-US" dirty="0">
                <a:latin typeface="Times New Roman" pitchFamily="18" charset="0"/>
                <a:cs typeface="Times New Roman" pitchFamily="18" charset="0"/>
              </a:rPr>
              <a:t>Tinnitus is the patient's main </a:t>
            </a:r>
            <a:r>
              <a:rPr lang="sr-Latn-RS" dirty="0" smtClean="0">
                <a:latin typeface="Times New Roman" pitchFamily="18" charset="0"/>
                <a:cs typeface="Times New Roman" pitchFamily="18" charset="0"/>
              </a:rPr>
              <a:t>complaint</a:t>
            </a:r>
            <a:endParaRPr lang="en-US" dirty="0">
              <a:latin typeface="Times New Roman" pitchFamily="18" charset="0"/>
              <a:cs typeface="Times New Roman" pitchFamily="18" charset="0"/>
            </a:endParaRPr>
          </a:p>
          <a:p>
            <a:pPr marL="365760" indent="-256032" fontAlgn="auto">
              <a:spcAft>
                <a:spcPts val="0"/>
              </a:spcAft>
              <a:buFont typeface="Wingdings 3"/>
              <a:buChar char=""/>
              <a:defRPr/>
            </a:pPr>
            <a:r>
              <a:rPr lang="sr-Latn-RS" dirty="0" smtClean="0">
                <a:latin typeface="Times New Roman" pitchFamily="18" charset="0"/>
                <a:cs typeface="Times New Roman" pitchFamily="18" charset="0"/>
              </a:rPr>
              <a:t>Vertigo is rare</a:t>
            </a:r>
            <a:endParaRPr lang="x-none" dirty="0" smtClean="0">
              <a:latin typeface="Times New Roman" pitchFamily="18" charset="0"/>
              <a:cs typeface="Times New Roman" pitchFamily="18" charset="0"/>
            </a:endParaRPr>
          </a:p>
          <a:p>
            <a:pPr marL="365760" indent="-256032" fontAlgn="auto">
              <a:spcAft>
                <a:spcPts val="0"/>
              </a:spcAft>
              <a:buFont typeface="Wingdings 3"/>
              <a:buChar char=""/>
              <a:defRPr/>
            </a:pP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pPr fontAlgn="auto">
              <a:spcAft>
                <a:spcPts val="0"/>
              </a:spcAft>
              <a:defRPr/>
            </a:pPr>
            <a:r>
              <a:rPr lang="sr-Latn-RS" dirty="0" smtClean="0">
                <a:latin typeface="Times New Roman" pitchFamily="18" charset="0"/>
                <a:cs typeface="Times New Roman" pitchFamily="18" charset="0"/>
              </a:rPr>
              <a:t>Clinical presentation</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240248574"/>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65760" indent="-256032" fontAlgn="auto">
              <a:spcAft>
                <a:spcPts val="0"/>
              </a:spcAft>
              <a:buFont typeface="Wingdings 3"/>
              <a:buChar char=""/>
              <a:defRPr/>
            </a:pPr>
            <a:r>
              <a:rPr lang="en-US" sz="2400" dirty="0" err="1">
                <a:latin typeface="Times New Roman" pitchFamily="18" charset="0"/>
                <a:cs typeface="Times New Roman" pitchFamily="18" charset="0"/>
              </a:rPr>
              <a:t>Otomicroscopic</a:t>
            </a:r>
            <a:r>
              <a:rPr lang="en-US" sz="2400" dirty="0">
                <a:latin typeface="Times New Roman" pitchFamily="18" charset="0"/>
                <a:cs typeface="Times New Roman" pitchFamily="18" charset="0"/>
              </a:rPr>
              <a:t> finding: no pathological changes</a:t>
            </a:r>
          </a:p>
          <a:p>
            <a:pPr marL="365760" indent="-256032" fontAlgn="auto">
              <a:spcAft>
                <a:spcPts val="0"/>
              </a:spcAft>
              <a:buFont typeface="Wingdings 3"/>
              <a:buChar char=""/>
              <a:defRPr/>
            </a:pPr>
            <a:r>
              <a:rPr lang="en-US" sz="2400" dirty="0" smtClean="0">
                <a:latin typeface="Times New Roman" pitchFamily="18" charset="0"/>
                <a:cs typeface="Times New Roman" pitchFamily="18" charset="0"/>
              </a:rPr>
              <a:t>Schwartz</a:t>
            </a:r>
            <a:r>
              <a:rPr lang="sr-Latn-RS" sz="2400" dirty="0" smtClean="0">
                <a:latin typeface="Times New Roman" pitchFamily="18" charset="0"/>
                <a:cs typeface="Times New Roman" pitchFamily="18" charset="0"/>
              </a:rPr>
              <a:t> sign: rarely visible</a:t>
            </a:r>
            <a:endParaRPr lang="x-none" sz="2400" dirty="0" smtClean="0">
              <a:latin typeface="Times New Roman" pitchFamily="18" charset="0"/>
              <a:cs typeface="Times New Roman" pitchFamily="18" charset="0"/>
            </a:endParaRPr>
          </a:p>
          <a:p>
            <a:pPr marL="365760" indent="-256032" fontAlgn="auto">
              <a:spcAft>
                <a:spcPts val="0"/>
              </a:spcAft>
              <a:buFont typeface="Wingdings 3"/>
              <a:buChar char=""/>
              <a:defRPr/>
            </a:pPr>
            <a:r>
              <a:rPr lang="sr-Latn-RS" sz="2400" dirty="0" smtClean="0">
                <a:latin typeface="Times New Roman" pitchFamily="18" charset="0"/>
                <a:cs typeface="Times New Roman" pitchFamily="18" charset="0"/>
              </a:rPr>
              <a:t>Tunning fork tests</a:t>
            </a:r>
            <a:r>
              <a:rPr lang="x-none" sz="2400" smtClean="0">
                <a:latin typeface="Times New Roman" pitchFamily="18" charset="0"/>
                <a:cs typeface="Times New Roman" pitchFamily="18" charset="0"/>
              </a:rPr>
              <a:t>:</a:t>
            </a:r>
            <a:r>
              <a:rPr lang="sr-Latn-RS" sz="2400" dirty="0" smtClean="0">
                <a:latin typeface="Times New Roman" pitchFamily="18" charset="0"/>
                <a:cs typeface="Times New Roman" pitchFamily="18" charset="0"/>
              </a:rPr>
              <a:t> reduction of aerotympanal sound transmition in comparison to craniotympanal transmition</a:t>
            </a:r>
            <a:r>
              <a:rPr lang="x-none" sz="2400" smtClean="0">
                <a:latin typeface="Times New Roman" pitchFamily="18" charset="0"/>
                <a:cs typeface="Times New Roman" pitchFamily="18" charset="0"/>
              </a:rPr>
              <a:t>.</a:t>
            </a:r>
            <a:endParaRPr lang="x-none" sz="2400" dirty="0" smtClean="0">
              <a:latin typeface="Times New Roman" pitchFamily="18" charset="0"/>
              <a:cs typeface="Times New Roman" pitchFamily="18" charset="0"/>
            </a:endParaRPr>
          </a:p>
          <a:p>
            <a:pPr marL="365760" indent="-256032" fontAlgn="auto">
              <a:spcAft>
                <a:spcPts val="0"/>
              </a:spcAft>
              <a:buFont typeface="Wingdings 3"/>
              <a:buChar char=""/>
              <a:defRPr/>
            </a:pPr>
            <a:r>
              <a:rPr lang="sr-Latn-RS" sz="2400" dirty="0" smtClean="0">
                <a:latin typeface="Times New Roman" pitchFamily="18" charset="0"/>
                <a:cs typeface="Times New Roman" pitchFamily="18" charset="0"/>
              </a:rPr>
              <a:t>Audiometry: symertical bilateral conductive hearing loss. </a:t>
            </a:r>
            <a:endParaRPr lang="x-none" sz="2400" dirty="0" smtClean="0">
              <a:latin typeface="Times New Roman" pitchFamily="18" charset="0"/>
              <a:cs typeface="Times New Roman" pitchFamily="18" charset="0"/>
            </a:endParaRPr>
          </a:p>
          <a:p>
            <a:pPr marL="365760" indent="-256032" fontAlgn="auto">
              <a:spcAft>
                <a:spcPts val="0"/>
              </a:spcAft>
              <a:buFont typeface="Wingdings 3"/>
              <a:buChar char=""/>
              <a:defRPr/>
            </a:pPr>
            <a:r>
              <a:rPr lang="sr-Latn-RS" sz="2400" dirty="0" smtClean="0">
                <a:latin typeface="Times New Roman" pitchFamily="18" charset="0"/>
                <a:cs typeface="Times New Roman" pitchFamily="18" charset="0"/>
              </a:rPr>
              <a:t>Mixed or sensorineural hearing loss in cases of inner ear affection. </a:t>
            </a:r>
            <a:endParaRPr lang="x-none" sz="2400" dirty="0" smtClean="0">
              <a:latin typeface="Times New Roman" pitchFamily="18" charset="0"/>
              <a:cs typeface="Times New Roman" pitchFamily="18" charset="0"/>
            </a:endParaRPr>
          </a:p>
          <a:p>
            <a:pPr marL="365760" indent="-256032" fontAlgn="auto">
              <a:spcAft>
                <a:spcPts val="0"/>
              </a:spcAft>
              <a:buFont typeface="Wingdings 3"/>
              <a:buChar char=""/>
              <a:defRPr/>
            </a:pPr>
            <a:r>
              <a:rPr lang="sr-Latn-RS" sz="2400" dirty="0" smtClean="0">
                <a:latin typeface="Times New Roman" pitchFamily="18" charset="0"/>
                <a:cs typeface="Times New Roman" pitchFamily="18" charset="0"/>
              </a:rPr>
              <a:t>Impendancmetry: As curve, acoustic reflex can not be provoked.</a:t>
            </a:r>
          </a:p>
          <a:p>
            <a:pPr marL="365760" indent="-256032" fontAlgn="auto">
              <a:spcAft>
                <a:spcPts val="0"/>
              </a:spcAft>
              <a:buFont typeface="Wingdings 3"/>
              <a:buChar char=""/>
              <a:defRPr/>
            </a:pPr>
            <a:r>
              <a:rPr lang="sr-Latn-R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CT scan to exclude other causes of hearing loss</a:t>
            </a:r>
          </a:p>
          <a:p>
            <a:pPr marL="365760" indent="-256032" fontAlgn="auto">
              <a:spcAft>
                <a:spcPts val="0"/>
              </a:spcAft>
              <a:buFont typeface="Wingdings 3"/>
              <a:buChar char=""/>
              <a:defRPr/>
            </a:pPr>
            <a:endParaRPr lang="x-none" sz="2400" dirty="0" smtClean="0">
              <a:latin typeface="Times New Roman" pitchFamily="18" charset="0"/>
              <a:cs typeface="Times New Roman" pitchFamily="18" charset="0"/>
            </a:endParaRPr>
          </a:p>
          <a:p>
            <a:pPr marL="365760" indent="-256032" fontAlgn="auto">
              <a:spcAft>
                <a:spcPts val="0"/>
              </a:spcAft>
              <a:buFont typeface="Wingdings 3"/>
              <a:buNone/>
              <a:defRPr/>
            </a:pPr>
            <a:endParaRPr lang="en-US" sz="2400" dirty="0"/>
          </a:p>
        </p:txBody>
      </p:sp>
      <p:sp>
        <p:nvSpPr>
          <p:cNvPr id="3" name="Title 2"/>
          <p:cNvSpPr>
            <a:spLocks noGrp="1"/>
          </p:cNvSpPr>
          <p:nvPr>
            <p:ph type="title"/>
          </p:nvPr>
        </p:nvSpPr>
        <p:spPr/>
        <p:txBody>
          <a:bodyPr/>
          <a:lstStyle/>
          <a:p>
            <a:pPr fontAlgn="auto">
              <a:spcAft>
                <a:spcPts val="0"/>
              </a:spcAft>
              <a:defRPr/>
            </a:pPr>
            <a:r>
              <a:rPr lang="sr-Latn-RS" dirty="0" smtClean="0">
                <a:latin typeface="Times New Roman" pitchFamily="18" charset="0"/>
                <a:cs typeface="Times New Roman" pitchFamily="18" charset="0"/>
              </a:rPr>
              <a:t>Diagnosis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44523599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1800" b="1" i="1" dirty="0">
                <a:latin typeface="Times New Roman" pitchFamily="18" charset="0"/>
                <a:cs typeface="Times New Roman" pitchFamily="18" charset="0"/>
              </a:rPr>
              <a:t>Intracranial</a:t>
            </a:r>
          </a:p>
          <a:p>
            <a:pPr lvl="1"/>
            <a:r>
              <a:rPr lang="en-US" sz="1400" b="1" i="1" dirty="0">
                <a:latin typeface="Times New Roman" pitchFamily="18" charset="0"/>
                <a:cs typeface="Times New Roman" pitchFamily="18" charset="0"/>
              </a:rPr>
              <a:t>    </a:t>
            </a:r>
            <a:r>
              <a:rPr lang="en-US" sz="1600" dirty="0">
                <a:latin typeface="Times New Roman" pitchFamily="18" charset="0"/>
                <a:cs typeface="Times New Roman" pitchFamily="18" charset="0"/>
              </a:rPr>
              <a:t>The facial nerve is the dominant motor nerve and originates from the nucleus in the pons. The frontal branch of the facial nucleus is innervated by both </a:t>
            </a:r>
            <a:r>
              <a:rPr lang="en-US" sz="1600" dirty="0" err="1">
                <a:latin typeface="Times New Roman" pitchFamily="18" charset="0"/>
                <a:cs typeface="Times New Roman" pitchFamily="18" charset="0"/>
              </a:rPr>
              <a:t>corticonuclear</a:t>
            </a:r>
            <a:r>
              <a:rPr lang="en-US" sz="1600" dirty="0">
                <a:latin typeface="Times New Roman" pitchFamily="18" charset="0"/>
                <a:cs typeface="Times New Roman" pitchFamily="18" charset="0"/>
              </a:rPr>
              <a:t> tracts.</a:t>
            </a:r>
          </a:p>
          <a:p>
            <a:pPr lvl="1"/>
            <a:r>
              <a:rPr lang="en-US" sz="1600" dirty="0">
                <a:latin typeface="Times New Roman" pitchFamily="18" charset="0"/>
                <a:cs typeface="Times New Roman" pitchFamily="18" charset="0"/>
              </a:rPr>
              <a:t>It is joined by n. </a:t>
            </a:r>
            <a:r>
              <a:rPr lang="en-US" sz="1600" dirty="0" err="1">
                <a:latin typeface="Times New Roman" pitchFamily="18" charset="0"/>
                <a:cs typeface="Times New Roman" pitchFamily="18" charset="0"/>
              </a:rPr>
              <a:t>intermedius</a:t>
            </a:r>
            <a:r>
              <a:rPr lang="en-US" sz="1600" dirty="0">
                <a:latin typeface="Times New Roman" pitchFamily="18" charset="0"/>
                <a:cs typeface="Times New Roman" pitchFamily="18" charset="0"/>
              </a:rPr>
              <a:t>, which contains two types of fibers:</a:t>
            </a:r>
          </a:p>
          <a:p>
            <a:r>
              <a:rPr lang="en-US" sz="1800" b="1" i="1" dirty="0" err="1">
                <a:latin typeface="Times New Roman" pitchFamily="18" charset="0"/>
                <a:cs typeface="Times New Roman" pitchFamily="18" charset="0"/>
              </a:rPr>
              <a:t>Visceromotor</a:t>
            </a:r>
            <a:r>
              <a:rPr lang="en-US" sz="1800" b="1" i="1" dirty="0">
                <a:latin typeface="Times New Roman" pitchFamily="18" charset="0"/>
                <a:cs typeface="Times New Roman" pitchFamily="18" charset="0"/>
              </a:rPr>
              <a:t> </a:t>
            </a:r>
            <a:r>
              <a:rPr lang="en-US" sz="1800" dirty="0">
                <a:latin typeface="Times New Roman" pitchFamily="18" charset="0"/>
                <a:cs typeface="Times New Roman" pitchFamily="18" charset="0"/>
              </a:rPr>
              <a:t>(lacrimal gland, submandibular and sublingual)</a:t>
            </a:r>
          </a:p>
          <a:p>
            <a:r>
              <a:rPr lang="en-US" sz="1800" b="1" i="1" dirty="0" err="1">
                <a:latin typeface="Times New Roman" pitchFamily="18" charset="0"/>
                <a:cs typeface="Times New Roman" pitchFamily="18" charset="0"/>
              </a:rPr>
              <a:t>Viscerosensitive</a:t>
            </a:r>
            <a:r>
              <a:rPr lang="en-US" sz="1800" b="1" i="1" dirty="0">
                <a:latin typeface="Times New Roman" pitchFamily="18" charset="0"/>
                <a:cs typeface="Times New Roman" pitchFamily="18" charset="0"/>
              </a:rPr>
              <a:t> </a:t>
            </a:r>
            <a:r>
              <a:rPr lang="en-US" sz="1800" dirty="0">
                <a:latin typeface="Times New Roman" pitchFamily="18" charset="0"/>
                <a:cs typeface="Times New Roman" pitchFamily="18" charset="0"/>
              </a:rPr>
              <a:t>(gustatory sensation from </a:t>
            </a:r>
            <a:r>
              <a:rPr lang="en-US" sz="1800" dirty="0" smtClean="0">
                <a:latin typeface="Times New Roman" pitchFamily="18" charset="0"/>
                <a:cs typeface="Times New Roman" pitchFamily="18" charset="0"/>
              </a:rPr>
              <a:t>fungiform </a:t>
            </a:r>
            <a:r>
              <a:rPr lang="en-US" sz="1800" dirty="0">
                <a:latin typeface="Times New Roman" pitchFamily="18" charset="0"/>
                <a:cs typeface="Times New Roman" pitchFamily="18" charset="0"/>
              </a:rPr>
              <a:t>papillae)</a:t>
            </a:r>
            <a:endParaRPr lang="sr-Latn-RS" sz="1800" dirty="0" smtClean="0">
              <a:latin typeface="Times New Roman" pitchFamily="18" charset="0"/>
              <a:cs typeface="Times New Roman" pitchFamily="18" charset="0"/>
            </a:endParaRPr>
          </a:p>
          <a:p>
            <a:pPr marL="109728" indent="0">
              <a:buNone/>
            </a:pPr>
            <a:endParaRPr lang="en-US" sz="1800" dirty="0">
              <a:latin typeface="Times New Roman" pitchFamily="18" charset="0"/>
              <a:cs typeface="Times New Roman" pitchFamily="18" charset="0"/>
            </a:endParaRPr>
          </a:p>
          <a:p>
            <a:r>
              <a:rPr lang="en-US" sz="1800" b="1" i="1" dirty="0">
                <a:latin typeface="Times New Roman" pitchFamily="18" charset="0"/>
                <a:cs typeface="Times New Roman" pitchFamily="18" charset="0"/>
              </a:rPr>
              <a:t> n. </a:t>
            </a:r>
            <a:r>
              <a:rPr lang="en-US" sz="1800" b="1" i="1" dirty="0" err="1">
                <a:latin typeface="Times New Roman" pitchFamily="18" charset="0"/>
                <a:cs typeface="Times New Roman" pitchFamily="18" charset="0"/>
              </a:rPr>
              <a:t>intermedius</a:t>
            </a:r>
            <a:r>
              <a:rPr lang="en-US" sz="1800" b="1" i="1" dirty="0">
                <a:latin typeface="Times New Roman" pitchFamily="18" charset="0"/>
                <a:cs typeface="Times New Roman" pitchFamily="18" charset="0"/>
              </a:rPr>
              <a:t> leaves the brain stem as a separate nerve and through the pontocerebellar angle, but follows n. </a:t>
            </a:r>
            <a:r>
              <a:rPr lang="en-US" sz="1800" b="1" i="1" dirty="0" err="1">
                <a:latin typeface="Times New Roman" pitchFamily="18" charset="0"/>
                <a:cs typeface="Times New Roman" pitchFamily="18" charset="0"/>
              </a:rPr>
              <a:t>facialis</a:t>
            </a:r>
            <a:r>
              <a:rPr lang="en-US" sz="1800" b="1" i="1" dirty="0">
                <a:latin typeface="Times New Roman" pitchFamily="18" charset="0"/>
                <a:cs typeface="Times New Roman" pitchFamily="18" charset="0"/>
              </a:rPr>
              <a:t> to the internal auditory canal.</a:t>
            </a:r>
            <a:endParaRPr lang="sr-Cyrl-RS" sz="1800" dirty="0" smtClean="0">
              <a:latin typeface="Times New Roman" pitchFamily="18" charset="0"/>
              <a:cs typeface="Times New Roman" pitchFamily="18" charset="0"/>
            </a:endParaRPr>
          </a:p>
        </p:txBody>
      </p:sp>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val="8313908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p:cNvSpPr>
            <a:spLocks noGrp="1"/>
          </p:cNvSpPr>
          <p:nvPr>
            <p:ph idx="1"/>
          </p:nvPr>
        </p:nvSpPr>
        <p:spPr>
          <a:xfrm>
            <a:off x="829888" y="1493116"/>
            <a:ext cx="10515600" cy="4351338"/>
          </a:xfrm>
        </p:spPr>
        <p:txBody>
          <a:bodyPr/>
          <a:lstStyle/>
          <a:p>
            <a:r>
              <a:rPr lang="sr-Latn-RS" dirty="0" smtClean="0">
                <a:latin typeface="Times New Roman" pitchFamily="18" charset="0"/>
                <a:cs typeface="Times New Roman" pitchFamily="18" charset="0"/>
              </a:rPr>
              <a:t>Surgical </a:t>
            </a:r>
            <a:endParaRPr lang="en-US" dirty="0" smtClean="0">
              <a:latin typeface="Times New Roman" pitchFamily="18" charset="0"/>
              <a:cs typeface="Times New Roman" pitchFamily="18" charset="0"/>
            </a:endParaRPr>
          </a:p>
          <a:p>
            <a:r>
              <a:rPr lang="sr-Latn-RS" dirty="0" smtClean="0">
                <a:latin typeface="Times New Roman" pitchFamily="18" charset="0"/>
                <a:cs typeface="Times New Roman" pitchFamily="18" charset="0"/>
              </a:rPr>
              <a:t>Surgical intervention does not stop the processes but </a:t>
            </a:r>
            <a:r>
              <a:rPr lang="en-US" dirty="0">
                <a:latin typeface="Times New Roman" pitchFamily="18" charset="0"/>
                <a:cs typeface="Times New Roman" pitchFamily="18" charset="0"/>
              </a:rPr>
              <a:t>but improves hearing and thus the quality of </a:t>
            </a:r>
            <a:r>
              <a:rPr lang="en-US" dirty="0" smtClean="0">
                <a:latin typeface="Times New Roman" pitchFamily="18" charset="0"/>
                <a:cs typeface="Times New Roman" pitchFamily="18" charset="0"/>
              </a:rPr>
              <a:t>life</a:t>
            </a:r>
            <a:endParaRPr lang="en-US" dirty="0" smtClean="0">
              <a:latin typeface="Times New Roman" pitchFamily="18" charset="0"/>
              <a:cs typeface="Times New Roman" pitchFamily="18" charset="0"/>
            </a:endParaRPr>
          </a:p>
          <a:p>
            <a:r>
              <a:rPr lang="sr-Latn-RS" b="1" dirty="0" smtClean="0">
                <a:latin typeface="Times New Roman" pitchFamily="18" charset="0"/>
                <a:cs typeface="Times New Roman" pitchFamily="18" charset="0"/>
              </a:rPr>
              <a:t>Stapedectomy</a:t>
            </a:r>
            <a:r>
              <a:rPr lang="en-US" dirty="0" smtClean="0">
                <a:latin typeface="Times New Roman" pitchFamily="18" charset="0"/>
                <a:cs typeface="Times New Roman" pitchFamily="18" charset="0"/>
              </a:rPr>
              <a:t>:</a:t>
            </a:r>
            <a:r>
              <a:rPr lang="sr-Latn-R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when </a:t>
            </a:r>
            <a:r>
              <a:rPr lang="en-US" dirty="0">
                <a:latin typeface="Times New Roman" pitchFamily="18" charset="0"/>
                <a:cs typeface="Times New Roman" pitchFamily="18" charset="0"/>
              </a:rPr>
              <a:t>a part of the fixed stapes is removed, which is replaced by a prosthesis</a:t>
            </a:r>
          </a:p>
          <a:p>
            <a:r>
              <a:rPr lang="sr-Latn-RS" b="1" dirty="0" smtClean="0">
                <a:latin typeface="Times New Roman" pitchFamily="18" charset="0"/>
                <a:cs typeface="Times New Roman" pitchFamily="18" charset="0"/>
              </a:rPr>
              <a:t>Stapedotomy</a:t>
            </a:r>
            <a:r>
              <a:rPr lang="en-US" b="1" dirty="0" smtClean="0">
                <a:latin typeface="Times New Roman" pitchFamily="18" charset="0"/>
                <a:cs typeface="Times New Roman" pitchFamily="18" charset="0"/>
              </a:rPr>
              <a:t>:</a:t>
            </a:r>
            <a:r>
              <a:rPr lang="en-US" dirty="0">
                <a:latin typeface="Times New Roman" pitchFamily="18" charset="0"/>
                <a:cs typeface="Times New Roman" pitchFamily="18" charset="0"/>
              </a:rPr>
              <a:t>when an opening is made on the basal </a:t>
            </a:r>
            <a:r>
              <a:rPr lang="en-US" dirty="0" smtClean="0">
                <a:latin typeface="Times New Roman" pitchFamily="18" charset="0"/>
                <a:cs typeface="Times New Roman" pitchFamily="18" charset="0"/>
              </a:rPr>
              <a:t>plate</a:t>
            </a:r>
            <a:r>
              <a:rPr lang="sr-Latn-R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0,4-0,6 </a:t>
            </a:r>
            <a:r>
              <a:rPr lang="en-US" dirty="0" smtClean="0">
                <a:latin typeface="Times New Roman" pitchFamily="18" charset="0"/>
                <a:cs typeface="Times New Roman" pitchFamily="18" charset="0"/>
              </a:rPr>
              <a:t>mm</a:t>
            </a:r>
            <a:r>
              <a:rPr lang="sr-Latn-RS"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p:txBody>
      </p:sp>
      <p:sp>
        <p:nvSpPr>
          <p:cNvPr id="3" name="Title 2"/>
          <p:cNvSpPr>
            <a:spLocks noGrp="1"/>
          </p:cNvSpPr>
          <p:nvPr>
            <p:ph type="title"/>
          </p:nvPr>
        </p:nvSpPr>
        <p:spPr/>
        <p:txBody>
          <a:bodyPr/>
          <a:lstStyle/>
          <a:p>
            <a:pPr fontAlgn="auto">
              <a:spcAft>
                <a:spcPts val="0"/>
              </a:spcAft>
              <a:defRPr/>
            </a:pPr>
            <a:r>
              <a:rPr lang="sr-Latn-RS" dirty="0" smtClean="0">
                <a:latin typeface="Times New Roman" pitchFamily="18" charset="0"/>
                <a:cs typeface="Times New Roman" pitchFamily="18" charset="0"/>
              </a:rPr>
              <a:t>Treatment</a:t>
            </a:r>
            <a:endParaRPr lang="en-US" dirty="0">
              <a:latin typeface="Times New Roman" pitchFamily="18" charset="0"/>
              <a:cs typeface="Times New Roman" pitchFamily="18" charset="0"/>
            </a:endParaRPr>
          </a:p>
        </p:txBody>
      </p:sp>
      <p:pic>
        <p:nvPicPr>
          <p:cNvPr id="17412" name="Picture 2" descr="otoskleroza"/>
          <p:cNvPicPr>
            <a:picLocks noChangeAspect="1" noChangeArrowheads="1"/>
          </p:cNvPicPr>
          <p:nvPr/>
        </p:nvPicPr>
        <p:blipFill>
          <a:blip r:embed="rId2"/>
          <a:srcRect/>
          <a:stretch>
            <a:fillRect/>
          </a:stretch>
        </p:blipFill>
        <p:spPr bwMode="auto">
          <a:xfrm>
            <a:off x="4193310" y="4336473"/>
            <a:ext cx="3810000" cy="2219325"/>
          </a:xfrm>
          <a:prstGeom prst="rect">
            <a:avLst/>
          </a:prstGeom>
          <a:noFill/>
          <a:ln w="9525">
            <a:noFill/>
            <a:miter lim="800000"/>
            <a:headEnd/>
            <a:tailEnd/>
          </a:ln>
        </p:spPr>
      </p:pic>
    </p:spTree>
    <p:extLst>
      <p:ext uri="{BB962C8B-B14F-4D97-AF65-F5344CB8AC3E}">
        <p14:creationId xmlns:p14="http://schemas.microsoft.com/office/powerpoint/2010/main" val="2875797295"/>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1"/>
          <p:cNvSpPr>
            <a:spLocks noGrp="1"/>
          </p:cNvSpPr>
          <p:nvPr>
            <p:ph idx="1"/>
          </p:nvPr>
        </p:nvSpPr>
        <p:spPr/>
        <p:txBody>
          <a:bodyPr/>
          <a:lstStyle/>
          <a:p>
            <a:r>
              <a:rPr lang="sr-Latn-RS" dirty="0" smtClean="0">
                <a:latin typeface="Times New Roman" pitchFamily="18" charset="0"/>
                <a:cs typeface="Times New Roman" pitchFamily="18" charset="0"/>
              </a:rPr>
              <a:t>R</a:t>
            </a:r>
            <a:r>
              <a:rPr lang="en-US" dirty="0" err="1" smtClean="0">
                <a:latin typeface="Times New Roman" pitchFamily="18" charset="0"/>
                <a:cs typeface="Times New Roman" pitchFamily="18" charset="0"/>
              </a:rPr>
              <a:t>etransmission</a:t>
            </a:r>
            <a:r>
              <a:rPr lang="en-US" dirty="0" smtClean="0">
                <a:latin typeface="Times New Roman" pitchFamily="18" charset="0"/>
                <a:cs typeface="Times New Roman" pitchFamily="18" charset="0"/>
              </a:rPr>
              <a:t> </a:t>
            </a:r>
            <a:r>
              <a:rPr lang="sr-Latn-RS" dirty="0" smtClean="0">
                <a:latin typeface="Times New Roman" pitchFamily="18" charset="0"/>
                <a:cs typeface="Times New Roman" pitchFamily="18" charset="0"/>
              </a:rPr>
              <a:t>of the sound </a:t>
            </a:r>
            <a:r>
              <a:rPr lang="en-US" dirty="0" smtClean="0">
                <a:latin typeface="Times New Roman" pitchFamily="18" charset="0"/>
                <a:cs typeface="Times New Roman" pitchFamily="18" charset="0"/>
              </a:rPr>
              <a:t>is </a:t>
            </a:r>
            <a:r>
              <a:rPr lang="en-US" dirty="0">
                <a:latin typeface="Times New Roman" pitchFamily="18" charset="0"/>
                <a:cs typeface="Times New Roman" pitchFamily="18" charset="0"/>
              </a:rPr>
              <a:t>established</a:t>
            </a:r>
          </a:p>
          <a:p>
            <a:r>
              <a:rPr lang="sr-Latn-RS" dirty="0" smtClean="0">
                <a:latin typeface="Times New Roman" pitchFamily="18" charset="0"/>
                <a:cs typeface="Times New Roman" pitchFamily="18" charset="0"/>
              </a:rPr>
              <a:t>Surgery gives favorable results in </a:t>
            </a:r>
            <a:r>
              <a:rPr lang="en-US" dirty="0" smtClean="0">
                <a:latin typeface="Times New Roman" pitchFamily="18" charset="0"/>
                <a:cs typeface="Times New Roman" pitchFamily="18" charset="0"/>
              </a:rPr>
              <a:t>95</a:t>
            </a:r>
            <a:r>
              <a:rPr lang="en-US" dirty="0" smtClean="0">
                <a:latin typeface="Times New Roman" pitchFamily="18" charset="0"/>
                <a:cs typeface="Times New Roman" pitchFamily="18" charset="0"/>
              </a:rPr>
              <a:t>% </a:t>
            </a:r>
            <a:r>
              <a:rPr lang="sr-Latn-RS" dirty="0" smtClean="0">
                <a:latin typeface="Times New Roman" pitchFamily="18" charset="0"/>
                <a:cs typeface="Times New Roman" pitchFamily="18" charset="0"/>
              </a:rPr>
              <a:t>of the cases</a:t>
            </a:r>
            <a:endParaRPr lang="en-US" dirty="0" smtClean="0">
              <a:latin typeface="Times New Roman" pitchFamily="18" charset="0"/>
              <a:cs typeface="Times New Roman" pitchFamily="18" charset="0"/>
            </a:endParaRPr>
          </a:p>
          <a:p>
            <a:r>
              <a:rPr lang="en-US" dirty="0">
                <a:latin typeface="Times New Roman" pitchFamily="18" charset="0"/>
                <a:cs typeface="Times New Roman" pitchFamily="18" charset="0"/>
              </a:rPr>
              <a:t>In the case when </a:t>
            </a:r>
            <a:r>
              <a:rPr lang="sr-Latn-RS" dirty="0" smtClean="0">
                <a:latin typeface="Times New Roman" pitchFamily="18" charset="0"/>
                <a:cs typeface="Times New Roman" pitchFamily="18" charset="0"/>
              </a:rPr>
              <a:t>patients</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does not want to have surgery or there is a contraindication, a hearing aid </a:t>
            </a:r>
            <a:r>
              <a:rPr lang="sr-Latn-RS" dirty="0" smtClean="0">
                <a:latin typeface="Times New Roman" pitchFamily="18" charset="0"/>
                <a:cs typeface="Times New Roman" pitchFamily="18" charset="0"/>
              </a:rPr>
              <a:t>the only alternative treatment.</a:t>
            </a:r>
            <a:endParaRPr lang="en-US" dirty="0">
              <a:latin typeface="Times New Roman" pitchFamily="18" charset="0"/>
              <a:cs typeface="Times New Roman" pitchFamily="18" charset="0"/>
            </a:endParaRPr>
          </a:p>
        </p:txBody>
      </p:sp>
      <p:sp>
        <p:nvSpPr>
          <p:cNvPr id="3" name="Title 2"/>
          <p:cNvSpPr>
            <a:spLocks noGrp="1"/>
          </p:cNvSpPr>
          <p:nvPr>
            <p:ph type="title"/>
          </p:nvPr>
        </p:nvSpPr>
        <p:spPr>
          <a:xfrm>
            <a:off x="609600" y="228600"/>
            <a:ext cx="10972800" cy="1143000"/>
          </a:xfrm>
        </p:spPr>
        <p:txBody>
          <a:bodyPr/>
          <a:lstStyle/>
          <a:p>
            <a:pPr fontAlgn="auto">
              <a:spcAft>
                <a:spcPts val="0"/>
              </a:spcAft>
              <a:defRPr/>
            </a:pPr>
            <a:r>
              <a:rPr lang="sr-Latn-RS" dirty="0" smtClean="0">
                <a:latin typeface="Times New Roman" pitchFamily="18" charset="0"/>
                <a:cs typeface="Times New Roman" pitchFamily="18" charset="0"/>
              </a:rPr>
              <a:t>Treatment</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55206287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b="1" i="1" dirty="0" err="1">
                <a:latin typeface="Times New Roman" pitchFamily="18" charset="0"/>
                <a:cs typeface="Times New Roman" pitchFamily="18" charset="0"/>
              </a:rPr>
              <a:t>Intrameatal</a:t>
            </a:r>
            <a:endParaRPr lang="en-US" sz="2800" b="1" i="1" dirty="0">
              <a:latin typeface="Times New Roman" pitchFamily="18" charset="0"/>
              <a:cs typeface="Times New Roman" pitchFamily="18" charset="0"/>
            </a:endParaRPr>
          </a:p>
          <a:p>
            <a:pPr lvl="1"/>
            <a:r>
              <a:rPr lang="en-US" sz="2400" dirty="0" smtClean="0">
                <a:latin typeface="Times New Roman" pitchFamily="18" charset="0"/>
                <a:cs typeface="Times New Roman" pitchFamily="18" charset="0"/>
              </a:rPr>
              <a:t>Together </a:t>
            </a:r>
            <a:r>
              <a:rPr lang="en-US" sz="2400" dirty="0">
                <a:latin typeface="Times New Roman" pitchFamily="18" charset="0"/>
                <a:cs typeface="Times New Roman" pitchFamily="18" charset="0"/>
              </a:rPr>
              <a:t>with the VIII cranial nerve, it passes through the internal auditory canal</a:t>
            </a:r>
          </a:p>
          <a:p>
            <a:r>
              <a:rPr lang="en-US" sz="2800" b="1" i="1" dirty="0">
                <a:latin typeface="Times New Roman" pitchFamily="18" charset="0"/>
                <a:cs typeface="Times New Roman" pitchFamily="18" charset="0"/>
              </a:rPr>
              <a:t>Labyrinth segment</a:t>
            </a:r>
          </a:p>
          <a:p>
            <a:pPr lvl="1"/>
            <a:r>
              <a:rPr lang="en-US" sz="2400" dirty="0">
                <a:latin typeface="Times New Roman" pitchFamily="18" charset="0"/>
                <a:cs typeface="Times New Roman" pitchFamily="18" charset="0"/>
              </a:rPr>
              <a:t>It forms the first knee of the ganglion </a:t>
            </a:r>
            <a:r>
              <a:rPr lang="en-US" sz="2400" dirty="0" err="1">
                <a:latin typeface="Times New Roman" pitchFamily="18" charset="0"/>
                <a:cs typeface="Times New Roman" pitchFamily="18" charset="0"/>
              </a:rPr>
              <a:t>geniculi</a:t>
            </a:r>
            <a:r>
              <a:rPr lang="en-US" sz="2400" dirty="0">
                <a:latin typeface="Times New Roman" pitchFamily="18" charset="0"/>
                <a:cs typeface="Times New Roman" pitchFamily="18" charset="0"/>
              </a:rPr>
              <a:t> and separates from the </a:t>
            </a:r>
            <a:r>
              <a:rPr lang="en-US" sz="2400" dirty="0" err="1">
                <a:latin typeface="Times New Roman" pitchFamily="18" charset="0"/>
                <a:cs typeface="Times New Roman" pitchFamily="18" charset="0"/>
              </a:rPr>
              <a:t>n.petrosus</a:t>
            </a:r>
            <a:r>
              <a:rPr lang="en-US" sz="2400" dirty="0">
                <a:latin typeface="Times New Roman" pitchFamily="18" charset="0"/>
                <a:cs typeface="Times New Roman" pitchFamily="18" charset="0"/>
              </a:rPr>
              <a:t> major</a:t>
            </a:r>
          </a:p>
          <a:p>
            <a:r>
              <a:rPr lang="en-US" sz="2800" b="1" i="1" dirty="0">
                <a:latin typeface="Times New Roman" pitchFamily="18" charset="0"/>
                <a:cs typeface="Times New Roman" pitchFamily="18" charset="0"/>
              </a:rPr>
              <a:t>Tympanic segment</a:t>
            </a:r>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486459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i="1" dirty="0">
                <a:latin typeface="Times New Roman" pitchFamily="18" charset="0"/>
                <a:cs typeface="Times New Roman" pitchFamily="18" charset="0"/>
              </a:rPr>
              <a:t>Mastoid segment</a:t>
            </a:r>
          </a:p>
          <a:p>
            <a:pPr lvl="1"/>
            <a:r>
              <a:rPr lang="en-US" dirty="0">
                <a:latin typeface="Times New Roman" pitchFamily="18" charset="0"/>
                <a:cs typeface="Times New Roman" pitchFamily="18" charset="0"/>
              </a:rPr>
              <a:t>Makes the second knee and the fibers for the chorda tympani are separated (through the middle ear and further to the sensory gustatory fibers)</a:t>
            </a:r>
          </a:p>
          <a:p>
            <a:r>
              <a:rPr lang="en-US" b="1" i="1" dirty="0" err="1">
                <a:latin typeface="Times New Roman" pitchFamily="18" charset="0"/>
                <a:cs typeface="Times New Roman" pitchFamily="18" charset="0"/>
              </a:rPr>
              <a:t>Extracranial</a:t>
            </a:r>
            <a:r>
              <a:rPr lang="en-US" b="1" i="1" dirty="0">
                <a:latin typeface="Times New Roman" pitchFamily="18" charset="0"/>
                <a:cs typeface="Times New Roman" pitchFamily="18" charset="0"/>
              </a:rPr>
              <a:t> segment</a:t>
            </a:r>
          </a:p>
          <a:p>
            <a:pPr lvl="1"/>
            <a:r>
              <a:rPr lang="en-US" dirty="0">
                <a:latin typeface="Times New Roman" pitchFamily="18" charset="0"/>
                <a:cs typeface="Times New Roman" pitchFamily="18" charset="0"/>
              </a:rPr>
              <a:t>After exiting the mastoid canal, it enters the parotid gland and gives off two final trunks</a:t>
            </a:r>
          </a:p>
          <a:p>
            <a:pPr lvl="1"/>
            <a:r>
              <a:rPr lang="en-US" dirty="0">
                <a:latin typeface="Times New Roman" pitchFamily="18" charset="0"/>
                <a:cs typeface="Times New Roman" pitchFamily="18" charset="0"/>
              </a:rPr>
              <a:t>The lower branch of the ramus </a:t>
            </a:r>
            <a:r>
              <a:rPr lang="en-US" dirty="0" err="1">
                <a:latin typeface="Times New Roman" pitchFamily="18" charset="0"/>
                <a:cs typeface="Times New Roman" pitchFamily="18" charset="0"/>
              </a:rPr>
              <a:t>marginalis</a:t>
            </a:r>
            <a:r>
              <a:rPr lang="en-US" dirty="0">
                <a:latin typeface="Times New Roman" pitchFamily="18" charset="0"/>
                <a:cs typeface="Times New Roman" pitchFamily="18" charset="0"/>
              </a:rPr>
              <a:t>, which participates in the mimicry of a smile, is important for facial musculature</a:t>
            </a:r>
          </a:p>
          <a:p>
            <a:pPr lvl="1"/>
            <a:r>
              <a:rPr lang="en-US" dirty="0">
                <a:latin typeface="Times New Roman" pitchFamily="18" charset="0"/>
                <a:cs typeface="Times New Roman" pitchFamily="18" charset="0"/>
              </a:rPr>
              <a:t>Only this branch has no anastomoses with neighboring branches, which is important in nerve regeneration</a:t>
            </a:r>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36869403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4" name="Picture 4" descr="afp20071001p997-f1"/>
          <p:cNvPicPr>
            <a:picLocks noGrp="1" noChangeAspect="1" noChangeArrowheads="1"/>
          </p:cNvPicPr>
          <p:nvPr>
            <p:ph idx="1"/>
          </p:nvPr>
        </p:nvPicPr>
        <p:blipFill>
          <a:blip r:embed="rId2" cstate="print"/>
          <a:srcRect/>
          <a:stretch>
            <a:fillRect/>
          </a:stretch>
        </p:blipFill>
        <p:spPr bwMode="auto">
          <a:xfrm>
            <a:off x="2540001" y="1828801"/>
            <a:ext cx="8409919" cy="4403739"/>
          </a:xfrm>
          <a:prstGeom prst="rect">
            <a:avLst/>
          </a:prstGeom>
          <a:noFill/>
          <a:ln w="9525">
            <a:noFill/>
            <a:miter lim="800000"/>
            <a:headEnd/>
            <a:tailEnd/>
          </a:ln>
        </p:spPr>
      </p:pic>
    </p:spTree>
    <p:extLst>
      <p:ext uri="{BB962C8B-B14F-4D97-AF65-F5344CB8AC3E}">
        <p14:creationId xmlns:p14="http://schemas.microsoft.com/office/powerpoint/2010/main" val="17050343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Innervation of facial musculature</a:t>
            </a:r>
          </a:p>
          <a:p>
            <a:r>
              <a:rPr lang="en-US" dirty="0">
                <a:latin typeface="Times New Roman" pitchFamily="18" charset="0"/>
                <a:cs typeface="Times New Roman" pitchFamily="18" charset="0"/>
              </a:rPr>
              <a:t>Secretory and sensitive function</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Causes of paralysis:</a:t>
            </a:r>
          </a:p>
          <a:p>
            <a:pPr lvl="1"/>
            <a:r>
              <a:rPr lang="en-US" dirty="0">
                <a:latin typeface="Times New Roman" pitchFamily="18" charset="0"/>
                <a:cs typeface="Times New Roman" pitchFamily="18" charset="0"/>
              </a:rPr>
              <a:t>Trauma, </a:t>
            </a:r>
            <a:r>
              <a:rPr lang="en-US" dirty="0" smtClean="0">
                <a:latin typeface="Times New Roman" pitchFamily="18" charset="0"/>
                <a:cs typeface="Times New Roman" pitchFamily="18" charset="0"/>
              </a:rPr>
              <a:t>ear infection, </a:t>
            </a:r>
            <a:r>
              <a:rPr lang="en-US" dirty="0">
                <a:latin typeface="Times New Roman" pitchFamily="18" charset="0"/>
                <a:cs typeface="Times New Roman" pitchFamily="18" charset="0"/>
              </a:rPr>
              <a:t>tumor origin at the level of the </a:t>
            </a:r>
            <a:r>
              <a:rPr lang="en-US" dirty="0" smtClean="0">
                <a:latin typeface="Times New Roman" pitchFamily="18" charset="0"/>
                <a:cs typeface="Times New Roman" pitchFamily="18" charset="0"/>
              </a:rPr>
              <a:t>brain </a:t>
            </a:r>
            <a:r>
              <a:rPr lang="en-US" dirty="0">
                <a:latin typeface="Times New Roman" pitchFamily="18" charset="0"/>
                <a:cs typeface="Times New Roman" pitchFamily="18" charset="0"/>
              </a:rPr>
              <a:t>stem, pars </a:t>
            </a:r>
            <a:r>
              <a:rPr lang="en-US" dirty="0" err="1">
                <a:latin typeface="Times New Roman" pitchFamily="18" charset="0"/>
                <a:cs typeface="Times New Roman" pitchFamily="18" charset="0"/>
              </a:rPr>
              <a:t>petrosa</a:t>
            </a:r>
            <a:r>
              <a:rPr lang="en-US" dirty="0">
                <a:latin typeface="Times New Roman" pitchFamily="18" charset="0"/>
                <a:cs typeface="Times New Roman" pitchFamily="18" charset="0"/>
              </a:rPr>
              <a:t> of the temporal bone or parotid gland, </a:t>
            </a:r>
            <a:r>
              <a:rPr lang="en-US" dirty="0" smtClean="0">
                <a:latin typeface="Times New Roman" pitchFamily="18" charset="0"/>
                <a:cs typeface="Times New Roman" pitchFamily="18" charset="0"/>
              </a:rPr>
              <a:t>viral infections</a:t>
            </a:r>
            <a:endParaRPr lang="en-US" dirty="0">
              <a:latin typeface="Times New Roman" pitchFamily="18" charset="0"/>
              <a:cs typeface="Times New Roman" pitchFamily="18" charset="0"/>
            </a:endParaRPr>
          </a:p>
          <a:p>
            <a:pPr lvl="1"/>
            <a:r>
              <a:rPr lang="en-US" dirty="0">
                <a:latin typeface="Times New Roman" pitchFamily="18" charset="0"/>
                <a:cs typeface="Times New Roman" pitchFamily="18" charset="0"/>
              </a:rPr>
              <a:t>Other less common causes: neurological (</a:t>
            </a:r>
            <a:r>
              <a:rPr lang="en-US" dirty="0" err="1">
                <a:latin typeface="Times New Roman" pitchFamily="18" charset="0"/>
                <a:cs typeface="Times New Roman" pitchFamily="18" charset="0"/>
              </a:rPr>
              <a:t>Gullian-Barre's</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sy</a:t>
            </a:r>
            <a:r>
              <a:rPr lang="en-US" dirty="0">
                <a:latin typeface="Times New Roman" pitchFamily="18" charset="0"/>
                <a:cs typeface="Times New Roman" pitchFamily="18" charset="0"/>
              </a:rPr>
              <a:t>), sarcoidosis, infectious mononucleosis, Lyme disease</a:t>
            </a:r>
            <a:endParaRPr lang="sr-Cyrl-RS" dirty="0" smtClean="0">
              <a:latin typeface="Times New Roman" pitchFamily="18" charset="0"/>
              <a:cs typeface="Times New Roman" pitchFamily="18" charset="0"/>
            </a:endParaRPr>
          </a:p>
        </p:txBody>
      </p:sp>
      <p:sp>
        <p:nvSpPr>
          <p:cNvPr id="3" name="Title 2"/>
          <p:cNvSpPr>
            <a:spLocks noGrp="1"/>
          </p:cNvSpPr>
          <p:nvPr>
            <p:ph type="title"/>
          </p:nvPr>
        </p:nvSpPr>
        <p:spPr/>
        <p:txBody>
          <a:bodyPr/>
          <a:lstStyle/>
          <a:p>
            <a:pPr algn="ctr"/>
            <a:r>
              <a:rPr lang="sr-Cyrl-RS" dirty="0" smtClean="0">
                <a:latin typeface="Times New Roman" pitchFamily="18" charset="0"/>
                <a:cs typeface="Times New Roman" pitchFamily="18" charset="0"/>
              </a:rPr>
              <a:t>      </a:t>
            </a:r>
            <a:r>
              <a:rPr lang="sr-Latn-RS" dirty="0" err="1" smtClean="0">
                <a:latin typeface="Times New Roman" pitchFamily="18" charset="0"/>
                <a:cs typeface="Times New Roman" pitchFamily="18" charset="0"/>
              </a:rPr>
              <a:t>Function</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1809343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endParaRPr lang="en-US" sz="3200" b="1" dirty="0" smtClean="0">
              <a:latin typeface="Times New Roman" pitchFamily="18" charset="0"/>
              <a:cs typeface="Times New Roman" pitchFamily="18" charset="0"/>
            </a:endParaRPr>
          </a:p>
          <a:p>
            <a:pPr>
              <a:buNone/>
            </a:pPr>
            <a:r>
              <a:rPr lang="en-US" sz="2800" b="1" dirty="0" smtClean="0">
                <a:latin typeface="Times New Roman" pitchFamily="18" charset="0"/>
                <a:cs typeface="Times New Roman" pitchFamily="18" charset="0"/>
              </a:rPr>
              <a:t>- </a:t>
            </a:r>
            <a:r>
              <a:rPr lang="en-US" sz="2800" b="1" dirty="0">
                <a:latin typeface="Times New Roman" pitchFamily="18" charset="0"/>
                <a:cs typeface="Times New Roman" pitchFamily="18" charset="0"/>
              </a:rPr>
              <a:t>NEUROPRAXIA (FUNCTIONAL INTERRUPTION IN THE MYELIN SHEETS)</a:t>
            </a:r>
          </a:p>
          <a:p>
            <a:pPr>
              <a:buNone/>
            </a:pPr>
            <a:r>
              <a:rPr lang="en-US" sz="2800" b="1" dirty="0">
                <a:latin typeface="Times New Roman" pitchFamily="18" charset="0"/>
                <a:cs typeface="Times New Roman" pitchFamily="18" charset="0"/>
              </a:rPr>
              <a:t>- AXONOTMESSIS (FUNCTIONAL INTERRUPTION IN MYELIN SHEETS AND AXONS)</a:t>
            </a:r>
          </a:p>
          <a:p>
            <a:pPr>
              <a:buNone/>
            </a:pPr>
            <a:r>
              <a:rPr lang="en-US" sz="2800" b="1" dirty="0">
                <a:latin typeface="Times New Roman" pitchFamily="18" charset="0"/>
                <a:cs typeface="Times New Roman" pitchFamily="18" charset="0"/>
              </a:rPr>
              <a:t>- NEUROTMESIS (COMPLETE FUNCTIONAL INTERRUPTION OF THE NERVE WITH </a:t>
            </a:r>
            <a:r>
              <a:rPr lang="en-US" sz="2800" b="1" dirty="0" err="1">
                <a:latin typeface="Times New Roman" pitchFamily="18" charset="0"/>
                <a:cs typeface="Times New Roman" pitchFamily="18" charset="0"/>
              </a:rPr>
              <a:t>Wallerian</a:t>
            </a:r>
            <a:r>
              <a:rPr lang="en-US" sz="2800" b="1" dirty="0">
                <a:latin typeface="Times New Roman" pitchFamily="18" charset="0"/>
                <a:cs typeface="Times New Roman" pitchFamily="18" charset="0"/>
              </a:rPr>
              <a:t> </a:t>
            </a:r>
            <a:r>
              <a:rPr lang="en-US" sz="2800" b="1" dirty="0" smtClean="0">
                <a:latin typeface="Times New Roman" pitchFamily="18" charset="0"/>
                <a:cs typeface="Times New Roman" pitchFamily="18" charset="0"/>
              </a:rPr>
              <a:t>DEGENERATION </a:t>
            </a:r>
            <a:r>
              <a:rPr lang="en-US" sz="2800" b="1" dirty="0">
                <a:latin typeface="Times New Roman" pitchFamily="18" charset="0"/>
                <a:cs typeface="Times New Roman" pitchFamily="18" charset="0"/>
              </a:rPr>
              <a:t>IN THE DISTAL PART</a:t>
            </a:r>
            <a:r>
              <a:rPr lang="en-US" sz="2800" b="1" dirty="0" smtClean="0">
                <a:latin typeface="Times New Roman" pitchFamily="18" charset="0"/>
                <a:cs typeface="Times New Roman" pitchFamily="18" charset="0"/>
              </a:rPr>
              <a:t>)</a:t>
            </a:r>
            <a:endParaRPr lang="en-US" sz="2800" dirty="0" smtClean="0">
              <a:latin typeface="Times New Roman" pitchFamily="18" charset="0"/>
              <a:cs typeface="Times New Roman" pitchFamily="18" charset="0"/>
            </a:endParaRPr>
          </a:p>
        </p:txBody>
      </p:sp>
      <p:sp>
        <p:nvSpPr>
          <p:cNvPr id="3" name="Title 2"/>
          <p:cNvSpPr>
            <a:spLocks noGrp="1"/>
          </p:cNvSpPr>
          <p:nvPr>
            <p:ph type="title"/>
          </p:nvPr>
        </p:nvSpPr>
        <p:spPr>
          <a:xfrm>
            <a:off x="609600" y="762000"/>
            <a:ext cx="10972800" cy="655638"/>
          </a:xfrm>
        </p:spPr>
        <p:txBody>
          <a:bodyPr>
            <a:noAutofit/>
          </a:bodyPr>
          <a:lstStyle/>
          <a:p>
            <a:r>
              <a:rPr lang="en-US" sz="3600" dirty="0" smtClean="0">
                <a:latin typeface="Times New Roman" pitchFamily="18" charset="0"/>
                <a:cs typeface="Times New Roman" pitchFamily="18" charset="0"/>
              </a:rPr>
              <a:t>DEGREE </a:t>
            </a:r>
            <a:r>
              <a:rPr lang="en-US" sz="3600" dirty="0">
                <a:latin typeface="Times New Roman" pitchFamily="18" charset="0"/>
                <a:cs typeface="Times New Roman" pitchFamily="18" charset="0"/>
              </a:rPr>
              <a:t>OF </a:t>
            </a:r>
            <a:r>
              <a:rPr lang="sr-Latn-RS" sz="3600" dirty="0" smtClean="0">
                <a:latin typeface="Times New Roman" pitchFamily="18" charset="0"/>
                <a:cs typeface="Times New Roman" pitchFamily="18" charset="0"/>
              </a:rPr>
              <a:t>NEURONAL</a:t>
            </a:r>
            <a:r>
              <a:rPr lang="en-US" sz="3600" dirty="0" smtClean="0">
                <a:latin typeface="Times New Roman" pitchFamily="18" charset="0"/>
                <a:cs typeface="Times New Roman" pitchFamily="18" charset="0"/>
              </a:rPr>
              <a:t> </a:t>
            </a:r>
            <a:r>
              <a:rPr lang="en-US" sz="3600" dirty="0">
                <a:latin typeface="Times New Roman" pitchFamily="18" charset="0"/>
                <a:cs typeface="Times New Roman" pitchFamily="18" charset="0"/>
              </a:rPr>
              <a:t>DAMAGE TO:</a:t>
            </a:r>
            <a:endParaRPr lang="en-US" sz="3200" dirty="0"/>
          </a:p>
        </p:txBody>
      </p:sp>
    </p:spTree>
    <p:extLst>
      <p:ext uri="{BB962C8B-B14F-4D97-AF65-F5344CB8AC3E}">
        <p14:creationId xmlns:p14="http://schemas.microsoft.com/office/powerpoint/2010/main" val="27529985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1144</TotalTime>
  <Words>1880</Words>
  <Application>Microsoft Office PowerPoint</Application>
  <PresentationFormat>Custom</PresentationFormat>
  <Paragraphs>196</Paragraphs>
  <Slides>41</Slides>
  <Notes>2</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1. Peripheral paresis and paralysis of the facial nerve 2. Inner ear disorders</vt:lpstr>
      <vt:lpstr>Peripheral paresis and paralysis of the facial nerve</vt:lpstr>
      <vt:lpstr>PowerPoint Presentation</vt:lpstr>
      <vt:lpstr>PowerPoint Presentation</vt:lpstr>
      <vt:lpstr>PowerPoint Presentation</vt:lpstr>
      <vt:lpstr>PowerPoint Presentation</vt:lpstr>
      <vt:lpstr>PowerPoint Presentation</vt:lpstr>
      <vt:lpstr>      Function</vt:lpstr>
      <vt:lpstr>DEGREE OF NEURONAL DAMAGE TO:</vt:lpstr>
      <vt:lpstr>DIAGNOSTIC PROCEDURES</vt:lpstr>
      <vt:lpstr>Topodiagnosis of the lesion site</vt:lpstr>
      <vt:lpstr>Bell's facial palsy or palsy a frigore</vt:lpstr>
      <vt:lpstr>Clinical presentation </vt:lpstr>
      <vt:lpstr>Diagnosis of Bell’s palsy</vt:lpstr>
      <vt:lpstr>Re- occuring facial paralysis</vt:lpstr>
      <vt:lpstr>Bilateral peripheral paralysis of the facial nerve</vt:lpstr>
      <vt:lpstr>Inner ear disorders</vt:lpstr>
      <vt:lpstr>Acute idiopathic sensorineural hearing loss</vt:lpstr>
      <vt:lpstr>Clinical presentation</vt:lpstr>
      <vt:lpstr>Therapy   </vt:lpstr>
      <vt:lpstr>            Presbyacusis</vt:lpstr>
      <vt:lpstr>Labyrinthogenic vertigo</vt:lpstr>
      <vt:lpstr>PowerPoint Presentation</vt:lpstr>
      <vt:lpstr>Diagnosis </vt:lpstr>
      <vt:lpstr>PowerPoint Presentation</vt:lpstr>
      <vt:lpstr>Vestibular neuronitis </vt:lpstr>
      <vt:lpstr>Clinical presentation</vt:lpstr>
      <vt:lpstr>Diagnosis </vt:lpstr>
      <vt:lpstr>Therapy </vt:lpstr>
      <vt:lpstr>Benign paroxysmal positional vertigo</vt:lpstr>
      <vt:lpstr>Clinical presentation</vt:lpstr>
      <vt:lpstr> Therapy  </vt:lpstr>
      <vt:lpstr>Otosclerosis</vt:lpstr>
      <vt:lpstr>Otosclerosis</vt:lpstr>
      <vt:lpstr>Epidemiology</vt:lpstr>
      <vt:lpstr>Etiology</vt:lpstr>
      <vt:lpstr>Patogenesis</vt:lpstr>
      <vt:lpstr>Clinical presentation</vt:lpstr>
      <vt:lpstr>Diagnosis</vt:lpstr>
      <vt:lpstr>Treatment</vt:lpstr>
      <vt:lpstr>Treatment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Запаљенски процеси ушне шкољке и спољашњег слушног ходника</dc:title>
  <dc:creator>Bjelic</dc:creator>
  <cp:lastModifiedBy>orl@ukck.rs</cp:lastModifiedBy>
  <cp:revision>75</cp:revision>
  <dcterms:created xsi:type="dcterms:W3CDTF">2021-02-15T20:01:09Z</dcterms:created>
  <dcterms:modified xsi:type="dcterms:W3CDTF">2025-02-12T19:12:54Z</dcterms:modified>
</cp:coreProperties>
</file>